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2" r:id="rId3"/>
    <p:sldId id="257" r:id="rId4"/>
    <p:sldId id="260" r:id="rId5"/>
    <p:sldId id="271" r:id="rId6"/>
    <p:sldId id="273" r:id="rId7"/>
    <p:sldId id="275" r:id="rId8"/>
    <p:sldId id="278" r:id="rId9"/>
    <p:sldId id="279"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96" autoAdjust="0"/>
  </p:normalViewPr>
  <p:slideViewPr>
    <p:cSldViewPr>
      <p:cViewPr>
        <p:scale>
          <a:sx n="80" d="100"/>
          <a:sy n="80" d="100"/>
        </p:scale>
        <p:origin x="-1272" y="0"/>
      </p:cViewPr>
      <p:guideLst>
        <p:guide orient="horz" pos="2160"/>
        <p:guide pos="2880"/>
      </p:guideLst>
    </p:cSldViewPr>
  </p:slideViewPr>
  <p:notesTextViewPr>
    <p:cViewPr>
      <p:scale>
        <a:sx n="100" d="100"/>
        <a:sy n="100" d="100"/>
      </p:scale>
      <p:origin x="0" y="1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48D8E-E37A-4CE6-B998-5DA96F613E9B}" type="datetimeFigureOut">
              <a:rPr lang="sk-SK" smtClean="0"/>
              <a:pPr/>
              <a:t>19. 9. 2024</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9BF57-38DA-4574-892F-531C5A87C949}" type="slidenum">
              <a:rPr lang="sk-SK" smtClean="0"/>
              <a:pPr/>
              <a:t>‹#›</a:t>
            </a:fld>
            <a:endParaRPr lang="sk-SK"/>
          </a:p>
        </p:txBody>
      </p:sp>
    </p:spTree>
    <p:extLst>
      <p:ext uri="{BB962C8B-B14F-4D97-AF65-F5344CB8AC3E}">
        <p14:creationId xmlns:p14="http://schemas.microsoft.com/office/powerpoint/2010/main" val="282109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1</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latin typeface="+mn-lt"/>
                <a:ea typeface="+mn-ea"/>
                <a:cs typeface="+mn-cs"/>
              </a:rPr>
              <a:t>Počuli ste už niekedy o klube </a:t>
            </a:r>
            <a:r>
              <a:rPr lang="sk-SK" sz="1200" b="1" kern="1200" dirty="0" err="1" smtClean="0">
                <a:solidFill>
                  <a:schemeClr val="tx1"/>
                </a:solidFill>
                <a:latin typeface="+mn-lt"/>
                <a:ea typeface="+mn-ea"/>
                <a:cs typeface="+mn-cs"/>
              </a:rPr>
              <a:t>The</a:t>
            </a:r>
            <a:r>
              <a:rPr lang="sk-SK" sz="1200" b="1" kern="1200" dirty="0" smtClean="0">
                <a:solidFill>
                  <a:schemeClr val="tx1"/>
                </a:solidFill>
                <a:latin typeface="+mn-lt"/>
                <a:ea typeface="+mn-ea"/>
                <a:cs typeface="+mn-cs"/>
              </a:rPr>
              <a:t> </a:t>
            </a:r>
            <a:r>
              <a:rPr lang="sk-SK" sz="1200" b="1" kern="1200" dirty="0" err="1" smtClean="0">
                <a:solidFill>
                  <a:schemeClr val="tx1"/>
                </a:solidFill>
                <a:latin typeface="+mn-lt"/>
                <a:ea typeface="+mn-ea"/>
                <a:cs typeface="+mn-cs"/>
              </a:rPr>
              <a:t>Battery</a:t>
            </a:r>
            <a:r>
              <a:rPr lang="sk-SK" sz="1200" b="1" kern="1200" dirty="0" smtClean="0">
                <a:solidFill>
                  <a:schemeClr val="tx1"/>
                </a:solidFill>
                <a:latin typeface="+mn-lt"/>
                <a:ea typeface="+mn-ea"/>
                <a:cs typeface="+mn-cs"/>
              </a:rPr>
              <a:t>?  </a:t>
            </a:r>
            <a:r>
              <a:rPr lang="sk-SK" sz="1200" kern="1200" dirty="0" smtClean="0">
                <a:solidFill>
                  <a:schemeClr val="tx1"/>
                </a:solidFill>
                <a:latin typeface="+mn-lt"/>
                <a:ea typeface="+mn-ea"/>
                <a:cs typeface="+mn-cs"/>
              </a:rPr>
              <a:t>Je to prominentný klub v San Franciscu s uzavretou spoločnosťou, ktorý bol otvorený v roku 2013 a majú do neho prístup iba prestížni hostia s oficiálnym členstvom. Predstavuje vyhľadávanú destináciu najvyššej elity mesta, pričom pripomína kluby vyššej spoločnosti z historických období. </a:t>
            </a:r>
            <a:br>
              <a:rPr lang="sk-SK" sz="1200" kern="1200" dirty="0" smtClean="0">
                <a:solidFill>
                  <a:schemeClr val="tx1"/>
                </a:solidFill>
                <a:latin typeface="+mn-lt"/>
                <a:ea typeface="+mn-ea"/>
                <a:cs typeface="+mn-cs"/>
              </a:rPr>
            </a:br>
            <a:r>
              <a:rPr lang="sk-SK" sz="1200" kern="1200" dirty="0" err="1" smtClean="0">
                <a:solidFill>
                  <a:schemeClr val="tx1"/>
                </a:solidFill>
                <a:latin typeface="+mn-lt"/>
                <a:ea typeface="+mn-ea"/>
                <a:cs typeface="+mn-cs"/>
              </a:rPr>
              <a:t>The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Battery</a:t>
            </a:r>
            <a:r>
              <a:rPr lang="sk-SK" sz="1200" kern="1200" dirty="0" smtClean="0">
                <a:solidFill>
                  <a:schemeClr val="tx1"/>
                </a:solidFill>
                <a:latin typeface="+mn-lt"/>
                <a:ea typeface="+mn-ea"/>
                <a:cs typeface="+mn-cs"/>
              </a:rPr>
              <a:t> pravidelne hostí všetky veľké mená technologického priemyslu. Prominentní hostia sa tu môžu nevečerať v luxusnej reštaurácii, vymieňať si názory a diskutovať v niekoľkých baroch, prípadne sa zúčastňovať jedinečných udalostí.</a:t>
            </a:r>
          </a:p>
          <a:p>
            <a:r>
              <a:rPr lang="sk-SK" sz="1200" kern="1200" dirty="0" smtClean="0">
                <a:solidFill>
                  <a:schemeClr val="tx1"/>
                </a:solidFill>
                <a:latin typeface="+mn-lt"/>
                <a:ea typeface="+mn-ea"/>
                <a:cs typeface="+mn-cs"/>
              </a:rPr>
              <a:t>Vstup do komplexu je skutočne nákladný a vnútri platí prísny zákaz fotografovania. Iba veľmi málo nezasvätených ľudí malo možnosť nahliadnuť do pompézneho interiéru. </a:t>
            </a:r>
          </a:p>
          <a:p>
            <a:r>
              <a:rPr lang="sk-SK" sz="1200" kern="1200" dirty="0" smtClean="0">
                <a:solidFill>
                  <a:schemeClr val="tx1"/>
                </a:solidFill>
                <a:latin typeface="+mn-lt"/>
                <a:ea typeface="+mn-ea"/>
                <a:cs typeface="+mn-cs"/>
              </a:rPr>
              <a:t>Členstvo v klube stojí 2 400 dolárov ročne a noví záujemcovia musia absolvovať sériu </a:t>
            </a:r>
            <a:r>
              <a:rPr lang="sk-SK" sz="1200" kern="1200" dirty="0" err="1" smtClean="0">
                <a:solidFill>
                  <a:schemeClr val="tx1"/>
                </a:solidFill>
                <a:latin typeface="+mn-lt"/>
                <a:ea typeface="+mn-ea"/>
                <a:cs typeface="+mn-cs"/>
              </a:rPr>
              <a:t>screeningových</a:t>
            </a:r>
            <a:r>
              <a:rPr lang="sk-SK" sz="1200" kern="1200" dirty="0" smtClean="0">
                <a:solidFill>
                  <a:schemeClr val="tx1"/>
                </a:solidFill>
                <a:latin typeface="+mn-lt"/>
                <a:ea typeface="+mn-ea"/>
                <a:cs typeface="+mn-cs"/>
              </a:rPr>
              <a:t> pohovorov,</a:t>
            </a:r>
            <a:r>
              <a:rPr lang="sk-SK" sz="1200" kern="1200" baseline="0" dirty="0" smtClean="0">
                <a:solidFill>
                  <a:schemeClr val="tx1"/>
                </a:solidFill>
                <a:latin typeface="+mn-lt"/>
                <a:ea typeface="+mn-ea"/>
                <a:cs typeface="+mn-cs"/>
              </a:rPr>
              <a:t> kde sa rozlišuje, či sa môžu alebo nemôžu stať členmi klubu.</a:t>
            </a:r>
            <a:r>
              <a:rPr lang="sk-SK" sz="1200" kern="1200" dirty="0" smtClean="0">
                <a:solidFill>
                  <a:schemeClr val="tx1"/>
                </a:solidFill>
                <a:latin typeface="+mn-lt"/>
                <a:ea typeface="+mn-ea"/>
                <a:cs typeface="+mn-cs"/>
              </a:rPr>
              <a:t> </a:t>
            </a:r>
          </a:p>
          <a:p>
            <a:r>
              <a:rPr lang="sk-SK" sz="1200" kern="1200" dirty="0" smtClean="0">
                <a:solidFill>
                  <a:schemeClr val="tx1"/>
                </a:solidFill>
                <a:latin typeface="+mn-lt"/>
                <a:ea typeface="+mn-ea"/>
                <a:cs typeface="+mn-cs"/>
              </a:rPr>
              <a:t>Klub sa nikdy verejne nezmieňuje o svojich členoch. Medzi nich patria vplyvní hráči z technologického priemyslu, poprední podnikatelia a najúspešnejší investori rizikového kapitálu. </a:t>
            </a:r>
          </a:p>
          <a:p>
            <a:r>
              <a:rPr lang="sk-SK" sz="1200" kern="1200" dirty="0" smtClean="0">
                <a:solidFill>
                  <a:schemeClr val="tx1"/>
                </a:solidFill>
                <a:latin typeface="+mn-lt"/>
                <a:ea typeface="+mn-ea"/>
                <a:cs typeface="+mn-cs"/>
              </a:rPr>
              <a:t>Klub </a:t>
            </a:r>
            <a:r>
              <a:rPr lang="sk-SK" sz="1200" kern="1200" dirty="0" err="1" smtClean="0">
                <a:solidFill>
                  <a:schemeClr val="tx1"/>
                </a:solidFill>
                <a:latin typeface="+mn-lt"/>
                <a:ea typeface="+mn-ea"/>
                <a:cs typeface="+mn-cs"/>
              </a:rPr>
              <a:t>The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Battery</a:t>
            </a:r>
            <a:r>
              <a:rPr lang="sk-SK" sz="1200" kern="1200" dirty="0" smtClean="0">
                <a:solidFill>
                  <a:schemeClr val="tx1"/>
                </a:solidFill>
                <a:latin typeface="+mn-lt"/>
                <a:ea typeface="+mn-ea"/>
                <a:cs typeface="+mn-cs"/>
              </a:rPr>
              <a:t> presadzuje takzvané „elektronické stanné právo“. Všetkých svojich členov totiž žiada, aby po 18:00 už nepoužívali svoje mobilné telefóny a </a:t>
            </a:r>
            <a:r>
              <a:rPr lang="sk-SK" sz="1200" kern="1200" dirty="0" err="1" smtClean="0">
                <a:solidFill>
                  <a:schemeClr val="tx1"/>
                </a:solidFill>
                <a:latin typeface="+mn-lt"/>
                <a:ea typeface="+mn-ea"/>
                <a:cs typeface="+mn-cs"/>
              </a:rPr>
              <a:t>laptopy</a:t>
            </a:r>
            <a:r>
              <a:rPr lang="sk-SK" sz="1200" kern="1200" dirty="0" smtClean="0">
                <a:solidFill>
                  <a:schemeClr val="tx1"/>
                </a:solidFill>
                <a:latin typeface="+mn-lt"/>
                <a:ea typeface="+mn-ea"/>
                <a:cs typeface="+mn-cs"/>
              </a:rPr>
              <a:t>.</a:t>
            </a:r>
          </a:p>
          <a:p>
            <a:r>
              <a:rPr lang="sk-SK" sz="1200" kern="1200" dirty="0" smtClean="0">
                <a:solidFill>
                  <a:schemeClr val="tx1"/>
                </a:solidFill>
                <a:latin typeface="+mn-lt"/>
                <a:ea typeface="+mn-ea"/>
                <a:cs typeface="+mn-cs"/>
              </a:rPr>
              <a:t>Luxusný komplex zahŕňa reštauráciu, záhradu, knižnicu, kúpele, telocvičňu, vínnu pivnicu, osem rôznych priestorov určených na organizovanie podujatí a niekoľko barov.</a:t>
            </a:r>
          </a:p>
          <a:p>
            <a:r>
              <a:rPr lang="sk-SK" sz="1200" kern="1200" dirty="0" smtClean="0">
                <a:solidFill>
                  <a:schemeClr val="tx1"/>
                </a:solidFill>
                <a:latin typeface="+mn-lt"/>
                <a:ea typeface="+mn-ea"/>
                <a:cs typeface="+mn-cs"/>
              </a:rPr>
              <a:t>V jednom z barov sa nachádzajú dvere ukryté za poličkou s knihami, ktoré vedú do tajnej miestnosti s akustickými hudobnými nástrojmi.</a:t>
            </a:r>
          </a:p>
          <a:p>
            <a:r>
              <a:rPr lang="sk-SK" sz="1200" kern="1200" dirty="0" smtClean="0">
                <a:solidFill>
                  <a:schemeClr val="tx1"/>
                </a:solidFill>
                <a:latin typeface="+mn-lt"/>
                <a:ea typeface="+mn-ea"/>
                <a:cs typeface="+mn-cs"/>
              </a:rPr>
              <a:t>Klub disponuje okrem priestorov vyhradených pre členov aj vlastným luxusným hotelom s prepychovými izbami, ktorých cena predstavuje 1 000 dolárov za noc.</a:t>
            </a:r>
          </a:p>
          <a:p>
            <a:r>
              <a:rPr lang="sk-SK" sz="1200" kern="1200" dirty="0" smtClean="0">
                <a:solidFill>
                  <a:schemeClr val="tx1"/>
                </a:solidFill>
                <a:latin typeface="+mn-lt"/>
                <a:ea typeface="+mn-ea"/>
                <a:cs typeface="+mn-cs"/>
              </a:rPr>
              <a:t>Vo vínnej pivnici nájdete 600 značiek vína z každého kúta sveta a prvotriedna reštaurácie ponúka kalifornskú a stredomorskú kuchyňu.</a:t>
            </a:r>
          </a:p>
          <a:p>
            <a:r>
              <a:rPr lang="sk-SK" sz="1200" kern="1200" dirty="0" smtClean="0">
                <a:solidFill>
                  <a:schemeClr val="tx1"/>
                </a:solidFill>
                <a:latin typeface="+mn-lt"/>
                <a:ea typeface="+mn-ea"/>
                <a:cs typeface="+mn-cs"/>
              </a:rPr>
              <a:t>Klub </a:t>
            </a:r>
            <a:r>
              <a:rPr lang="sk-SK" sz="1200" kern="1200" dirty="0" err="1" smtClean="0">
                <a:solidFill>
                  <a:schemeClr val="tx1"/>
                </a:solidFill>
                <a:latin typeface="+mn-lt"/>
                <a:ea typeface="+mn-ea"/>
                <a:cs typeface="+mn-cs"/>
              </a:rPr>
              <a:t>The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Battery</a:t>
            </a:r>
            <a:r>
              <a:rPr lang="sk-SK" sz="1200" kern="1200" dirty="0" smtClean="0">
                <a:solidFill>
                  <a:schemeClr val="tx1"/>
                </a:solidFill>
                <a:latin typeface="+mn-lt"/>
                <a:ea typeface="+mn-ea"/>
                <a:cs typeface="+mn-cs"/>
              </a:rPr>
              <a:t> má v súčasnosti takmer 5 000 členov.</a:t>
            </a:r>
          </a:p>
          <a:p>
            <a:r>
              <a:rPr lang="sk-SK" sz="1200" kern="1200" dirty="0" smtClean="0">
                <a:solidFill>
                  <a:schemeClr val="tx1"/>
                </a:solidFill>
                <a:latin typeface="+mn-lt"/>
                <a:ea typeface="+mn-ea"/>
                <a:cs typeface="+mn-cs"/>
              </a:rPr>
              <a:t> </a:t>
            </a:r>
            <a:endParaRPr lang="sk-SK" sz="1200" kern="1200" dirty="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2</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0" smtClean="0"/>
              <a:t>Popri </a:t>
            </a:r>
            <a:r>
              <a:rPr lang="sk-SK" b="0" dirty="0" smtClean="0"/>
              <a:t>takýchto kluboch</a:t>
            </a:r>
            <a:r>
              <a:rPr lang="sk-SK" b="1" dirty="0" smtClean="0"/>
              <a:t> je tu ešte jeden, ktorý sa od každého z nich radikálne odlišuje:</a:t>
            </a:r>
          </a:p>
          <a:p>
            <a:pPr>
              <a:buFontTx/>
              <a:buChar char="-"/>
            </a:pPr>
            <a:r>
              <a:rPr lang="sk-SK" b="0" baseline="0" dirty="0" smtClean="0"/>
              <a:t> žiadne poplatky za členstvo;</a:t>
            </a:r>
          </a:p>
          <a:p>
            <a:pPr marL="0" marR="0" indent="0" algn="l" defTabSz="914400" rtl="0" eaLnBrk="1" fontAlgn="auto" latinLnBrk="0" hangingPunct="1">
              <a:lnSpc>
                <a:spcPct val="100000"/>
              </a:lnSpc>
              <a:spcBef>
                <a:spcPts val="0"/>
              </a:spcBef>
              <a:spcAft>
                <a:spcPts val="0"/>
              </a:spcAft>
              <a:buClrTx/>
              <a:buSzTx/>
              <a:buFontTx/>
              <a:buChar char="-"/>
              <a:tabLst/>
              <a:defRPr/>
            </a:pPr>
            <a:r>
              <a:rPr lang="sk-SK" b="0" baseline="0" dirty="0" smtClean="0"/>
              <a:t> klub, ktorý je založený na pilieroch lásky, nádeje a viery (1 Kor 13, 13);</a:t>
            </a:r>
            <a:endParaRPr lang="sk-SK" b="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sk-SK" b="0" baseline="0" dirty="0" smtClean="0"/>
              <a:t> zakladateľa klubu a jeho námestníkov zabili práve kvôli týmto ideám (Sk 23, 6);</a:t>
            </a:r>
          </a:p>
          <a:p>
            <a:pPr>
              <a:buFontTx/>
              <a:buChar char="-"/>
            </a:pPr>
            <a:r>
              <a:rPr lang="sk-SK" b="0" dirty="0" smtClean="0"/>
              <a:t> prijíma k sebe</a:t>
            </a:r>
            <a:r>
              <a:rPr lang="sk-SK" b="0" baseline="0" dirty="0" smtClean="0"/>
              <a:t> aj tých </a:t>
            </a:r>
            <a:r>
              <a:rPr lang="sk-SK" b="0" baseline="0" dirty="0" err="1" smtClean="0"/>
              <a:t>najposlednejších</a:t>
            </a:r>
            <a:r>
              <a:rPr lang="sk-SK" b="0" baseline="0" dirty="0" smtClean="0"/>
              <a:t> a najbiednejších, priam chce ich a paradoxne sú jeho členovia najprenasledovanejšou skupinou na svete (</a:t>
            </a:r>
            <a:r>
              <a:rPr lang="sk-SK" b="0" baseline="0" dirty="0" err="1" smtClean="0"/>
              <a:t>Mt</a:t>
            </a:r>
            <a:r>
              <a:rPr lang="sk-SK" b="0" baseline="0" dirty="0" smtClean="0"/>
              <a:t> 11, 28);</a:t>
            </a:r>
          </a:p>
          <a:p>
            <a:pPr>
              <a:buFontTx/>
              <a:buChar char="-"/>
            </a:pPr>
            <a:r>
              <a:rPr lang="sk-SK" b="0" dirty="0" smtClean="0"/>
              <a:t> ak chceš do neho</a:t>
            </a:r>
            <a:r>
              <a:rPr lang="sk-SK" b="0" baseline="0" dirty="0" smtClean="0"/>
              <a:t> patriť nepotrebuješ byť bohatý ani slávny, nemusíš mať urodzené meno a nevadí, ak si v živote nič „prevratné“ nedokázal (1 Kor 1, 26) – tieto faktory tu nezohrávajú žiaden význam – a napriek tomu sa počet členov odhaduje na milióny;</a:t>
            </a:r>
          </a:p>
          <a:p>
            <a:pPr>
              <a:buFontTx/>
              <a:buChar char="-"/>
            </a:pPr>
            <a:r>
              <a:rPr lang="sk-SK" b="0" baseline="0" dirty="0" smtClean="0"/>
              <a:t> vezme k sebe aj tých, ktorých nikde inde nechcú (</a:t>
            </a:r>
            <a:r>
              <a:rPr lang="sk-SK" b="0" baseline="0" dirty="0" err="1" smtClean="0"/>
              <a:t>Jn</a:t>
            </a:r>
            <a:r>
              <a:rPr lang="sk-SK" b="0" baseline="0" dirty="0" smtClean="0"/>
              <a:t> 6, 37);</a:t>
            </a:r>
          </a:p>
          <a:p>
            <a:pPr>
              <a:buFontTx/>
              <a:buChar char="-"/>
            </a:pPr>
            <a:r>
              <a:rPr lang="sk-SK" b="0" baseline="0" dirty="0" smtClean="0"/>
              <a:t> klub, ktorého členstvo presahuje hranice tohto sveta i veku, ktorého depozit ti nikto nikdy nemôže ukradnúť (</a:t>
            </a:r>
            <a:r>
              <a:rPr lang="sk-SK" b="0" baseline="0" dirty="0" err="1" smtClean="0"/>
              <a:t>Mt</a:t>
            </a:r>
            <a:r>
              <a:rPr lang="sk-SK" b="0" baseline="0" dirty="0" smtClean="0"/>
              <a:t> 6, 20) a jeho hodnota prevyšuje všetko, čo si dokážeš predstaviť (</a:t>
            </a:r>
            <a:r>
              <a:rPr lang="sk-SK" b="0" baseline="0" dirty="0" err="1" smtClean="0"/>
              <a:t>Rim</a:t>
            </a:r>
            <a:r>
              <a:rPr lang="sk-SK" b="0" baseline="0" dirty="0" smtClean="0"/>
              <a:t> 8, 18); </a:t>
            </a:r>
          </a:p>
          <a:p>
            <a:pPr>
              <a:buFontTx/>
              <a:buChar char="-"/>
            </a:pPr>
            <a:r>
              <a:rPr lang="sk-SK" b="0" baseline="0" dirty="0" smtClean="0"/>
              <a:t> členovia sú viac ako len členovia, pretože majú nárok na dedičskú pozostalosť po zakladateľovi klubu, a tá je nevyčísliteľná a nevyčerpateľná;</a:t>
            </a: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3</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Tomuto klubu zvykneme</a:t>
            </a:r>
            <a:r>
              <a:rPr lang="sk-SK" baseline="0" dirty="0" smtClean="0"/>
              <a:t> my, kresťania, hovoriť </a:t>
            </a:r>
            <a:r>
              <a:rPr lang="sk-SK" b="1" baseline="0" dirty="0" smtClean="0"/>
              <a:t>CIRKEV</a:t>
            </a:r>
            <a:r>
              <a:rPr lang="sk-SK" baseline="0" dirty="0" smtClean="0"/>
              <a:t>. Je to spoločenstvo pokrstených mužov i žien, bratov a sestier, ktorí nepatria tomuto svetu, ale vo všetkom sa chcú pripodobňovať svojmu Majstrovi  a Pánovi - Ježišovi. </a:t>
            </a:r>
            <a:endParaRPr lang="sk-SK" dirty="0" smtClean="0"/>
          </a:p>
          <a:p>
            <a:r>
              <a:rPr lang="sk-SK" baseline="0" dirty="0" smtClean="0"/>
              <a:t>A m</a:t>
            </a:r>
            <a:r>
              <a:rPr lang="sk-SK" dirty="0" smtClean="0"/>
              <a:t>ožno si aj ty </a:t>
            </a:r>
            <a:r>
              <a:rPr lang="sk-SK" baseline="0" dirty="0" smtClean="0"/>
              <a:t>členom tohto klubu, no doteraz si ho vnímal ako nejaké spoločenstvo povinností (desatoro, kostol, zbožný výzor,...), morálky a „svätých čností“, po ktorých až tak netúžiš.</a:t>
            </a:r>
          </a:p>
          <a:p>
            <a:r>
              <a:rPr lang="sk-SK" baseline="0" dirty="0" smtClean="0"/>
              <a:t>Skúsme sa teraz spoločne pozrieť z druhej strany na to, o čom to celé vlastne je:</a:t>
            </a:r>
          </a:p>
          <a:p>
            <a:r>
              <a:rPr lang="sk-SK" baseline="0" dirty="0" smtClean="0"/>
              <a:t>Ježiš zomrel za teba a nechcel nič iné, len aby si žil a aby si žil naplno. Zriekol sa svojho života, aby tvoj život mal zmysel. Urobil to napriek tomu, že veľmi riskoval. Riskoval, že ťa to nebude zaujímať a že si aj tak budeš žiť po svojom. Ale </a:t>
            </a:r>
            <a:r>
              <a:rPr lang="sk-SK" b="1" baseline="0" dirty="0" smtClean="0"/>
              <a:t>láska</a:t>
            </a:r>
            <a:r>
              <a:rPr lang="sk-SK" baseline="0" dirty="0" smtClean="0"/>
              <a:t> je už taká, </a:t>
            </a:r>
            <a:r>
              <a:rPr lang="sk-SK" b="1" baseline="0" dirty="0" smtClean="0"/>
              <a:t>vždy riskuje, aby bola autentická a slobodná. </a:t>
            </a:r>
            <a:r>
              <a:rPr lang="sk-SK" baseline="0" dirty="0" smtClean="0"/>
              <a:t/>
            </a:r>
            <a:br>
              <a:rPr lang="sk-SK" baseline="0" dirty="0" smtClean="0"/>
            </a:br>
            <a:r>
              <a:rPr lang="sk-SK" baseline="0" dirty="0" smtClean="0"/>
              <a:t>Vieš čo najviac zaujíma Boha na tebe? Určite nie tvoje hriechy, na to zabudni. Ani tvoje dobré skutky, to by bolo dosť obchodnícke. Ježiša na tebe najviac zaujíma tvoje srdce. To, ako sa dokážeš postaviť k veci, to, či sú ti veci ľahostajné, alebo sa vieš zastať pravdy a obhajovať ju. To, či je v ňom autenticita života alebo tam skrývaš len pretvárku, masku, ktorú ukazuješ druhým. Nech je tvoje srdce akékoľvek, On je jeho Majstrom a pozná ho viac ako ty. On vie, čo cítiš, čo prežívaš, čo si myslíš, po čom túžiš, čo máš rád a čo neznášaš. Vie o každom tvojom páde i povstaní. </a:t>
            </a:r>
            <a:r>
              <a:rPr lang="sk-SK" b="1" baseline="0" dirty="0" smtClean="0"/>
              <a:t>A to, čo najviac chce, je mať s tebou hlboký vzťah, reálnu skúsenosť s ním. Nič menej a nič viac. </a:t>
            </a:r>
            <a:r>
              <a:rPr lang="sk-SK" baseline="0" dirty="0" smtClean="0"/>
              <a:t/>
            </a:r>
            <a:br>
              <a:rPr lang="sk-SK" baseline="0" dirty="0" smtClean="0"/>
            </a:br>
            <a:endParaRPr lang="sk-SK" dirty="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4</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aseline="0" dirty="0" smtClean="0"/>
              <a:t>V Jánovom evanjeliu hovorí Ježiš svojím učeníkom: </a:t>
            </a:r>
            <a:r>
              <a:rPr lang="sk-SK" b="1" i="1" baseline="0" dirty="0" smtClean="0"/>
              <a:t>„Nie vy ste si vyvolili mňa, ale ja som si vyvolil vás“  </a:t>
            </a:r>
            <a:r>
              <a:rPr lang="sk-SK" sz="900" i="0" baseline="0" dirty="0" smtClean="0"/>
              <a:t>(</a:t>
            </a:r>
            <a:r>
              <a:rPr lang="sk-SK" sz="900" i="0" baseline="0" dirty="0" err="1" smtClean="0"/>
              <a:t>Jn</a:t>
            </a:r>
            <a:r>
              <a:rPr lang="sk-SK" sz="900" i="0" baseline="0" dirty="0" smtClean="0"/>
              <a:t> 15, 16). </a:t>
            </a:r>
            <a:endParaRPr lang="sk-SK" i="0" baseline="0" dirty="0" smtClean="0"/>
          </a:p>
          <a:p>
            <a:r>
              <a:rPr lang="sk-SK" i="0" baseline="0" dirty="0" smtClean="0"/>
              <a:t>Sám Boh si ťa vybral a </a:t>
            </a:r>
            <a:r>
              <a:rPr lang="sk-SK" b="1" i="0" baseline="0" dirty="0" smtClean="0"/>
              <a:t>m</a:t>
            </a:r>
            <a:r>
              <a:rPr lang="sk-SK" b="1" baseline="0" dirty="0" smtClean="0"/>
              <a:t>á pre teba pripravený skvelý plán. </a:t>
            </a:r>
            <a:r>
              <a:rPr lang="sk-SK" baseline="0" dirty="0" smtClean="0"/>
              <a:t>Jedinečný plán, ušitý na mieru. Je to zároveň tvoje životné poslanie, to, pre čo si bol stvorený a čo nemôže za teba urobiť nik iný. A ak do toho nepôjdeš, tento plán ostane nenaplnený. </a:t>
            </a:r>
          </a:p>
          <a:p>
            <a:pPr marL="0" marR="0" indent="0" algn="l" defTabSz="914400" rtl="0" eaLnBrk="1" fontAlgn="auto" latinLnBrk="0" hangingPunct="1">
              <a:lnSpc>
                <a:spcPct val="100000"/>
              </a:lnSpc>
              <a:spcBef>
                <a:spcPts val="0"/>
              </a:spcBef>
              <a:spcAft>
                <a:spcPts val="0"/>
              </a:spcAft>
              <a:buClrTx/>
              <a:buSzTx/>
              <a:buFontTx/>
              <a:buNone/>
              <a:tabLst/>
              <a:defRPr/>
            </a:pPr>
            <a:r>
              <a:rPr lang="sk-SK" baseline="0" dirty="0" smtClean="0"/>
              <a:t>Ale ak sa rozhodneš vložiť sa do toho, prvá vec je, že ho musíš postupne odhaliť. Je to niečo ako hľadanie ostrova pokladov, pričom máš v ruke iba mapu. Nevieš, čo ťa na tejto ceste čaká, iba to, že poklad, ktorý je tu skrytý, má nesmiernu hodnotu. Nie si v tom sám, veď tvojím spojencom je Ježiš. On ťa povedie. Na tejto ceste je mnoho prekážok, ktoré pripravil tvoj nepriateľ a jeho najväčšou snahou bude, aby ťa znechutil a aby tvoje srdce odviedol od pravého cieľa.  </a:t>
            </a:r>
            <a:br>
              <a:rPr lang="sk-SK" baseline="0" dirty="0" smtClean="0"/>
            </a:br>
            <a:r>
              <a:rPr lang="sk-SK" baseline="0" dirty="0" smtClean="0"/>
              <a:t>Každá prekážka na tejto ceste ťa iba posilní, ak budeš kráčať s Pánom a všetky určite zvládneš. Len si nikdy nepovedz, že to zvládneš sám, lebo bez Ježiša </a:t>
            </a:r>
            <a:r>
              <a:rPr lang="sk-SK" baseline="0" dirty="0" smtClean="0"/>
              <a:t>to jednoducho </a:t>
            </a:r>
            <a:r>
              <a:rPr lang="sk-SK" baseline="0" dirty="0" smtClean="0"/>
              <a:t>nedáš.</a:t>
            </a:r>
          </a:p>
          <a:p>
            <a:pPr marL="0" marR="0" indent="0" algn="l" defTabSz="914400" rtl="0" eaLnBrk="1" fontAlgn="auto" latinLnBrk="0" hangingPunct="1">
              <a:lnSpc>
                <a:spcPct val="100000"/>
              </a:lnSpc>
              <a:spcBef>
                <a:spcPts val="0"/>
              </a:spcBef>
              <a:spcAft>
                <a:spcPts val="0"/>
              </a:spcAft>
              <a:buClrTx/>
              <a:buSzTx/>
              <a:buFontTx/>
              <a:buNone/>
              <a:tabLst/>
              <a:defRPr/>
            </a:pPr>
            <a:r>
              <a:rPr lang="sk-SK" b="1" baseline="0" dirty="0" smtClean="0"/>
              <a:t>Ak zvíťazíš a objavíš tento poklad, </a:t>
            </a:r>
            <a:r>
              <a:rPr lang="sk-SK" baseline="0" dirty="0" smtClean="0"/>
              <a:t>naplníš svoj cieľ a radosť z víťazstva ti už nik nevezme. Vtedy spoznáš kým si naplno v Kristovi a svet, ktorým si prechádzal, bude navždy poznačený tvojím odtlačkom. Ale ak by si si myslel, že </a:t>
            </a:r>
            <a:r>
              <a:rPr lang="sk-SK" baseline="0" dirty="0" smtClean="0"/>
              <a:t>je to nemožné, alebo </a:t>
            </a:r>
            <a:r>
              <a:rPr lang="sk-SK" baseline="0" dirty="0" smtClean="0"/>
              <a:t>že je to len nejaká ilúzia, vtedy si spomeň na Matku Terezu, Pátra </a:t>
            </a:r>
            <a:r>
              <a:rPr lang="sk-SK" baseline="0" dirty="0" err="1" smtClean="0"/>
              <a:t>Pia</a:t>
            </a:r>
            <a:r>
              <a:rPr lang="sk-SK" baseline="0" dirty="0" smtClean="0"/>
              <a:t>, Františka z Assisi, Dona </a:t>
            </a:r>
            <a:r>
              <a:rPr lang="sk-SK" baseline="0" dirty="0" err="1" smtClean="0"/>
              <a:t>Bosca</a:t>
            </a:r>
            <a:r>
              <a:rPr lang="sk-SK" baseline="0" dirty="0" smtClean="0"/>
              <a:t>, Katarínu </a:t>
            </a:r>
            <a:r>
              <a:rPr lang="sk-SK" baseline="0" dirty="0" err="1" smtClean="0"/>
              <a:t>Sienskú</a:t>
            </a:r>
            <a:r>
              <a:rPr lang="sk-SK" baseline="0" dirty="0" smtClean="0"/>
              <a:t>,...bratov a sestry, ktorí  napriek svojej jednoduchosti dokázali zmeniť tento svet. Ich mená ostanú navždy vryté v histórii tohto sveta, a to len preto, lebo sa vo všetkom držali Ježiša. Práve oni a tisíce ďalších týchto hrdinov sa v Cirkvi stávajú tvojimi bratmi a sestrami, tvojimi  fanúšikmi, ktorí sa za teba modlia a prihovárajú, ktorí ti </a:t>
            </a:r>
            <a:r>
              <a:rPr lang="sk-SK" baseline="0" dirty="0" smtClean="0"/>
              <a:t>fandia ti </a:t>
            </a:r>
            <a:r>
              <a:rPr lang="sk-SK" baseline="0" dirty="0" smtClean="0"/>
              <a:t>a dôverujú, aby si tu všetko zvládol ako treba a aby ste/sme sa raz mohli stretnúť spoločne v nebi na úžasnej hostine bez konca. </a:t>
            </a:r>
          </a:p>
          <a:p>
            <a:r>
              <a:rPr lang="sk-SK" b="1" baseline="0" dirty="0" smtClean="0"/>
              <a:t>Chceš teda vykročiť z priemernosti a dokázať viac? </a:t>
            </a: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5</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aseline="0" dirty="0" smtClean="0"/>
              <a:t>Možno si už o tom niekedy počul - celý svet je vo vojnovom stave - </a:t>
            </a:r>
            <a:r>
              <a:rPr lang="sk-SK" b="1" baseline="0" dirty="0" smtClean="0"/>
              <a:t>celý svet </a:t>
            </a:r>
            <a:r>
              <a:rPr lang="sk-SK" baseline="0" dirty="0" smtClean="0"/>
              <a:t>- táto vojna je omnoho neľútostnejšia, než všetky ostatné, je to vojna medzi dobrom a zlom, medzi láskou a nenávisťou. V tejto vojne ide len o jedno. Nepriateľ si chce získať ľudské srdcia a zničiť ich. Mnohých už dostal a bude sa snažiť dostať aj teba. Boh má však pre teba pripravenú výzbroj, aby si túto misiu bezpečne zvládol. </a:t>
            </a:r>
          </a:p>
          <a:p>
            <a:r>
              <a:rPr lang="sk-SK" baseline="0" dirty="0" smtClean="0"/>
              <a:t>Poďme sa na to pozrieť (trochu si pomôžeme príkladom z vojenského prostredia):</a:t>
            </a:r>
          </a:p>
          <a:p>
            <a:pPr marL="228600" indent="-228600">
              <a:buAutoNum type="arabicPeriod"/>
            </a:pPr>
            <a:r>
              <a:rPr lang="sk-SK" b="1" baseline="0" dirty="0" smtClean="0"/>
              <a:t>Dobrou správou </a:t>
            </a:r>
            <a:r>
              <a:rPr lang="sk-SK" baseline="0" dirty="0" smtClean="0"/>
              <a:t>je, že </a:t>
            </a:r>
            <a:r>
              <a:rPr lang="sk-SK" b="1" baseline="0" dirty="0" smtClean="0"/>
              <a:t>nie si na to sám</a:t>
            </a:r>
            <a:r>
              <a:rPr lang="sk-SK" baseline="0" dirty="0" smtClean="0"/>
              <a:t>. Ako som už spomínal, je tu </a:t>
            </a:r>
            <a:r>
              <a:rPr lang="sk-SK" b="1" baseline="0" dirty="0" smtClean="0"/>
              <a:t>Cirkev</a:t>
            </a:r>
            <a:r>
              <a:rPr lang="sk-SK" baseline="0" dirty="0" smtClean="0"/>
              <a:t> ako tvoje spoločenstvo, ako tvoj spojenec, ktorý ťa chce sprevádzať, posilňovať a kryť ti chrbát. </a:t>
            </a:r>
            <a:r>
              <a:rPr lang="sk-SK" baseline="0" dirty="0" err="1" smtClean="0"/>
              <a:t>Hmmm</a:t>
            </a:r>
            <a:r>
              <a:rPr lang="sk-SK" baseline="0" dirty="0" smtClean="0"/>
              <a:t>, ale Cirkev to nie je nejaká neosobná masa, ako si si možno myslel. Cirkev je ako armáda, ktorá má menšie a menšie jednotky, ktorými sú miestne spoločenstvá. Tam žijú tvoji bratia a sestry, ktorí ťa potrebujú a ty potrebuješ ich. Určite je nejaké spoločenstvo mladých aj v tvojom okolí. Skúsiš zistiť? ;)</a:t>
            </a:r>
            <a:br>
              <a:rPr lang="sk-SK" baseline="0" dirty="0" smtClean="0"/>
            </a:br>
            <a:r>
              <a:rPr lang="sk-SK" baseline="0" dirty="0" smtClean="0"/>
              <a:t>Okrem toho máš možnosť kedykoľvek zájsť za kňazom po radu alebo s prosbou o duchovný rozhovor. Tento muž má dokonca moc oslobodiť ťa od záťaže vín a bremena hriechov. Urobí to veľmi rád a urobí to v Kristovom mene. Preto môžeš mať istotu, že všetko zlé, čo si vykonal a čo si tu pred Kristom vyznal, je ti navždy odpustené.</a:t>
            </a:r>
            <a:r>
              <a:rPr lang="sk-SK" b="1" baseline="0" dirty="0" smtClean="0"/>
              <a:t> Žiadne slová na svete nie sú silnejšie ako tieto: </a:t>
            </a:r>
            <a:r>
              <a:rPr lang="sk-SK" b="1" i="1" baseline="0" dirty="0" smtClean="0"/>
              <a:t>„Ja ťa rozhrešujem v mene Otca i Syna i Ducha Svätého...“</a:t>
            </a:r>
            <a:r>
              <a:rPr lang="sk-SK" b="1" i="0" baseline="0" dirty="0" smtClean="0"/>
              <a:t>  </a:t>
            </a:r>
            <a:r>
              <a:rPr lang="sk-SK" i="0" baseline="0" dirty="0" smtClean="0"/>
              <a:t>Pamätaj na to.</a:t>
            </a:r>
            <a:endParaRPr lang="sk-SK" baseline="0" dirty="0" smtClean="0"/>
          </a:p>
          <a:p>
            <a:pPr marL="228600" indent="-228600">
              <a:buAutoNum type="arabicPeriod"/>
            </a:pPr>
            <a:r>
              <a:rPr lang="sk-SK" b="1" baseline="0" dirty="0" smtClean="0"/>
              <a:t>Ježiš</a:t>
            </a:r>
            <a:r>
              <a:rPr lang="sk-SK" baseline="0" dirty="0" smtClean="0"/>
              <a:t> </a:t>
            </a:r>
            <a:r>
              <a:rPr lang="sk-SK" b="1" baseline="0" dirty="0" smtClean="0"/>
              <a:t>má</a:t>
            </a:r>
            <a:r>
              <a:rPr lang="sk-SK" baseline="0" dirty="0" smtClean="0"/>
              <a:t> pre teba pripravené tie </a:t>
            </a:r>
            <a:r>
              <a:rPr lang="sk-SK" b="1" baseline="0" dirty="0" smtClean="0"/>
              <a:t>najexkluzívnejšie dary</a:t>
            </a:r>
            <a:r>
              <a:rPr lang="sk-SK" baseline="0" dirty="0" smtClean="0"/>
              <a:t>, tú najlepšiu muníciu. Je radená v kategórii silných výbušnín s presným zásahom a volá sa </a:t>
            </a:r>
            <a:r>
              <a:rPr lang="sk-SK" b="1" baseline="0" dirty="0" smtClean="0"/>
              <a:t>„</a:t>
            </a:r>
            <a:r>
              <a:rPr lang="sk-SK" b="1" baseline="0" dirty="0" err="1" smtClean="0"/>
              <a:t>sacramentum</a:t>
            </a:r>
            <a:r>
              <a:rPr lang="sk-SK" b="1" baseline="0" dirty="0" smtClean="0"/>
              <a:t>“</a:t>
            </a:r>
            <a:r>
              <a:rPr lang="sk-SK" baseline="0" dirty="0" smtClean="0"/>
              <a:t>, teda sviatosti. O čo tu ide? Sú to </a:t>
            </a:r>
            <a:r>
              <a:rPr lang="sk-SK" b="1" baseline="0" dirty="0" smtClean="0"/>
              <a:t>špeciálne milosti</a:t>
            </a:r>
            <a:r>
              <a:rPr lang="sk-SK" baseline="0" dirty="0" smtClean="0"/>
              <a:t>, ktoré ťa posilňujú, poháňajú vpred, chránia pre útokmi i pred vlastným znechutením. Dokonca majú silu uzdravenia zo zranení a najťažšieho zásahu nepriateľa, ktorým je rana hriechu. Medzi nimi vyniká eucharistia, ktorá je korunou všetkých ostatných. Je to sám Kristus, ktorý sa ti v nej odovzdáva a vlieva do teba nový život. Nič lepšie nikto nikdy nevymyslel. Si na to pripravený?</a:t>
            </a:r>
          </a:p>
          <a:p>
            <a:pPr marL="228600" indent="-228600">
              <a:buAutoNum type="arabicPeriod"/>
            </a:pPr>
            <a:r>
              <a:rPr lang="sk-SK" b="1" baseline="0" dirty="0" smtClean="0"/>
              <a:t>Balíček prežitia </a:t>
            </a:r>
            <a:r>
              <a:rPr lang="sk-SK" baseline="0" dirty="0" smtClean="0"/>
              <a:t>– obsahuje v sebe vybavenie neustáleho spojenia s ním – </a:t>
            </a:r>
            <a:r>
              <a:rPr lang="sk-SK" b="1" baseline="0" dirty="0" smtClean="0"/>
              <a:t>modlitbu a Božie slovo – </a:t>
            </a:r>
            <a:r>
              <a:rPr lang="sk-SK" b="0" baseline="0" dirty="0" smtClean="0"/>
              <a:t>každý vojak je v dôležitých misiách napojený na veliteľstvo, aby jeho nadriadení videli a počuli, čo vidí a počuje on sám. Tak je vynikajúco zabezpečená rýchla koordinácia a priestor pre rýchle a dôležité rozhodnutia. Aj my máme takúto možnosť a voláme ju modlitba. Prostredníctvom nej Boh vidí, počuje, cíti a prežíva to, čo my. Je na to pripravený 24 hodín/7 dní v týždni. Nikdy si od nás neberie dovolenku a nikdy nám nepovie: </a:t>
            </a:r>
            <a:r>
              <a:rPr lang="sk-SK" b="0" i="1" baseline="0" dirty="0" smtClean="0"/>
              <a:t>„teraz nie!!!“</a:t>
            </a:r>
            <a:r>
              <a:rPr lang="sk-SK" b="0" i="0" baseline="0" dirty="0" smtClean="0"/>
              <a:t> Máme k nemu neustály prístup cez deň i v noci a na každom mieste na tomto svete. Je len na nás, či modlitbu považujeme za dôležitú a ako často ju používame.</a:t>
            </a:r>
            <a:br>
              <a:rPr lang="sk-SK" b="0" i="0" baseline="0" dirty="0" smtClean="0"/>
            </a:br>
            <a:r>
              <a:rPr lang="sk-SK" b="0" i="0" baseline="0" dirty="0" smtClean="0"/>
              <a:t>Božie slovo je zasa nástroj, ktorým objasňuje našu misiu. Je to fantastický dar. Neustále k nám hovorí a premieňa náš život. Prináša nám úľavu, povzbudenie a radu do každého nášho rozhodnutia. Ak denne čítaš Bibliu, nemusíš sa báť, že sa v živote zmýliš, pretože je to sám Boh, kto k tebe cez ňu hovorí. </a:t>
            </a:r>
            <a:endParaRPr lang="sk-SK" b="1" baseline="0" dirty="0" smtClean="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6</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0" i="0" dirty="0" smtClean="0"/>
              <a:t>A o čo ešte pôjde v tejto misii? Tvojou úlohou je </a:t>
            </a:r>
            <a:r>
              <a:rPr lang="sk-SK" b="1" i="0" dirty="0" smtClean="0"/>
              <a:t>žiť naplno.</a:t>
            </a:r>
            <a:r>
              <a:rPr lang="sk-SK" b="1" i="0" baseline="0" dirty="0" smtClean="0"/>
              <a:t> </a:t>
            </a:r>
            <a:r>
              <a:rPr lang="sk-SK" b="0" i="0" baseline="0" dirty="0" smtClean="0"/>
              <a:t>S výbavou, ktorú ti dáva Boh, to nielenže zvládneš, ale môžeš dokonca oslobodiť aj bratov a sestry, ktorých nepriateľ drží ako svojich zajatcov? </a:t>
            </a:r>
            <a:endParaRPr lang="sk-SK" b="0" i="0" dirty="0" smtClean="0"/>
          </a:p>
          <a:p>
            <a:r>
              <a:rPr lang="sk-SK" b="1" i="0" dirty="0" smtClean="0"/>
              <a:t>Ako na to?</a:t>
            </a:r>
          </a:p>
          <a:p>
            <a:r>
              <a:rPr lang="sk-SK" b="1" i="0" dirty="0" smtClean="0"/>
              <a:t>Pozri</a:t>
            </a:r>
            <a:r>
              <a:rPr lang="sk-SK" b="1" i="0" baseline="0" dirty="0" smtClean="0"/>
              <a:t> sa</a:t>
            </a:r>
            <a:r>
              <a:rPr lang="sk-SK" b="1" i="0" dirty="0" smtClean="0"/>
              <a:t> na Ježiša. Inšpiruj sa ním. </a:t>
            </a:r>
            <a:r>
              <a:rPr lang="sk-SK" b="0" i="0" dirty="0" smtClean="0"/>
              <a:t>Nenájdeš v ňom žiadnu pretvárku, žiadnu povýšenosť, žiadnu faloš</a:t>
            </a:r>
            <a:r>
              <a:rPr lang="sk-SK" b="0" i="0" baseline="0" dirty="0" smtClean="0"/>
              <a:t> ani lož. Inšpiruj sa ním, buď ako on – ochranca bezbranných, tešiteľ odsúdených, priateľ chudobných, liečiteľ rán ľudského srdca. Dovoľ mu, aby sa mohol cez teba dotýkať ľudí navôkol. </a:t>
            </a:r>
            <a:r>
              <a:rPr lang="sk-SK" b="1" i="0" baseline="0" dirty="0" smtClean="0"/>
              <a:t>Dovoľ mu urobiť z teba jeho jedinečný dar </a:t>
            </a:r>
            <a:r>
              <a:rPr lang="sk-SK" b="0" i="0" baseline="0" dirty="0" smtClean="0"/>
              <a:t>pre tento svet. Toto je tá najlepšia cesta, ako prežiť život naplno. </a:t>
            </a:r>
          </a:p>
          <a:p>
            <a:r>
              <a:rPr lang="sk-SK" b="0" i="0" baseline="0" dirty="0" smtClean="0"/>
              <a:t>Pozrime si teraz tento klip: </a:t>
            </a:r>
            <a:r>
              <a:rPr lang="sk-SK" b="1" i="0" baseline="0" dirty="0" smtClean="0"/>
              <a:t>Video – </a:t>
            </a:r>
            <a:r>
              <a:rPr lang="sk-SK" b="1" i="0" baseline="0" dirty="0" err="1" smtClean="0"/>
              <a:t>Casting</a:t>
            </a:r>
            <a:r>
              <a:rPr lang="sk-SK" b="1" i="0" baseline="0" dirty="0" smtClean="0"/>
              <a:t> </a:t>
            </a:r>
            <a:r>
              <a:rPr lang="sk-SK" b="1" i="0" baseline="0" dirty="0" err="1" smtClean="0"/>
              <a:t>Crowns</a:t>
            </a:r>
            <a:r>
              <a:rPr lang="sk-SK" b="1" i="0" baseline="0" dirty="0" smtClean="0"/>
              <a:t> – </a:t>
            </a:r>
            <a:r>
              <a:rPr lang="sk-SK" b="1" i="0" baseline="0" dirty="0" err="1" smtClean="0"/>
              <a:t>Does</a:t>
            </a:r>
            <a:r>
              <a:rPr lang="sk-SK" b="1" i="0" baseline="0" dirty="0" smtClean="0"/>
              <a:t> </a:t>
            </a:r>
            <a:r>
              <a:rPr lang="sk-SK" b="1" i="0" baseline="0" dirty="0" err="1" smtClean="0"/>
              <a:t>anybody</a:t>
            </a:r>
            <a:r>
              <a:rPr lang="sk-SK" b="1" i="0" baseline="0" dirty="0" smtClean="0"/>
              <a:t> </a:t>
            </a:r>
            <a:r>
              <a:rPr lang="sk-SK" b="1" i="0" baseline="0" dirty="0" err="1" smtClean="0"/>
              <a:t>hear</a:t>
            </a:r>
            <a:r>
              <a:rPr lang="sk-SK" b="1" i="0" baseline="0" dirty="0" smtClean="0"/>
              <a:t> </a:t>
            </a:r>
            <a:r>
              <a:rPr lang="sk-SK" b="1" i="0" baseline="0" dirty="0" err="1" smtClean="0"/>
              <a:t>her</a:t>
            </a:r>
            <a:r>
              <a:rPr lang="sk-SK" b="1" i="0" baseline="0" dirty="0" smtClean="0"/>
              <a:t>? (</a:t>
            </a:r>
            <a:r>
              <a:rPr lang="sk-SK" b="0" i="0" baseline="0" dirty="0" smtClean="0"/>
              <a:t>nezabudnite do prehrávača vložiť súbor </a:t>
            </a:r>
            <a:r>
              <a:rPr lang="sk-SK" b="0" i="0" baseline="0" dirty="0" err="1" smtClean="0"/>
              <a:t>srt</a:t>
            </a:r>
            <a:r>
              <a:rPr lang="sk-SK" b="0" i="0" baseline="0" dirty="0" smtClean="0"/>
              <a:t> s titulkami).</a:t>
            </a:r>
            <a:endParaRPr lang="sk-SK" b="0" i="0" dirty="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7</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1" dirty="0" smtClean="0"/>
              <a:t>Ako</a:t>
            </a:r>
            <a:r>
              <a:rPr lang="sk-SK" b="1" baseline="0" dirty="0" smtClean="0"/>
              <a:t> sa ti páčil tento klip? Našiel si sa v ňom? </a:t>
            </a:r>
          </a:p>
          <a:p>
            <a:r>
              <a:rPr lang="sk-SK" b="0" dirty="0" smtClean="0"/>
              <a:t>Tento klip hovorí mnoho o živote mladých. Hovorí o</a:t>
            </a:r>
            <a:r>
              <a:rPr lang="sk-SK" b="0" baseline="0" dirty="0" smtClean="0"/>
              <a:t> prežívaní, túžbach, nenaplnení a zraneniach. A hovorí aj o novej misii. O tom, že mnohí z týchto mladých žijú v „tieni“ našich kostolných veží bez toho, aby si ich niekto z nás vôbec všimol. Možno sa niekedy tvárime príliš sväto a pritom obchádzame </a:t>
            </a:r>
            <a:r>
              <a:rPr lang="sk-SK" b="0" baseline="0" dirty="0" smtClean="0"/>
              <a:t>ľudí, ktorí </a:t>
            </a:r>
            <a:r>
              <a:rPr lang="sk-SK" b="0" baseline="0" smtClean="0"/>
              <a:t>sú možno zranení </a:t>
            </a:r>
            <a:r>
              <a:rPr lang="sk-SK" b="0" baseline="0" dirty="0" smtClean="0"/>
              <a:t>a </a:t>
            </a:r>
            <a:r>
              <a:rPr lang="sk-SK" b="0" baseline="0" dirty="0" smtClean="0"/>
              <a:t>nešťastní. </a:t>
            </a:r>
            <a:r>
              <a:rPr lang="sk-SK" sz="1200" kern="1200" dirty="0" smtClean="0">
                <a:solidFill>
                  <a:schemeClr val="tx1"/>
                </a:solidFill>
                <a:effectLst/>
                <a:latin typeface="+mn-lt"/>
                <a:ea typeface="+mn-ea"/>
                <a:cs typeface="+mn-cs"/>
              </a:rPr>
              <a:t>Zabúdame na lásku a rozdávame iba odsúdenie a tvrdé slová. Musíme to zanechať, musíme začať prinášať ľuďom Ježiša cez našu náruč a prijatie, cez náš súcit a pochopenie, cez pravdu a odpustenie. </a:t>
            </a:r>
          </a:p>
          <a:p>
            <a:r>
              <a:rPr lang="sk-SK" b="0" baseline="0" dirty="0" smtClean="0"/>
              <a:t>Boh sa chce cez teba dotknúť týchto mladých, ktorí sú stratení, znudení, zaneprázdnení, unavení, odcudzení,...chce si ťa použiť, chce ti dať svoj pohľad, svoje srdce, svoje slová, svoje slzy. Cez teba chce Otcovi priviesť späť všetky jeho deti, ktoré nepriateľ oklamal a ukradol. </a:t>
            </a:r>
          </a:p>
          <a:p>
            <a:r>
              <a:rPr lang="sk-SK" b="1" baseline="0" dirty="0" smtClean="0"/>
              <a:t>Misia beží a jej úspech závisí len od tvojho rozhodnutia</a:t>
            </a:r>
            <a:r>
              <a:rPr lang="sk-SK" b="0" baseline="0" dirty="0" smtClean="0"/>
              <a:t>, od tvojho súhlasu. Ak to odmietneš, budeš si možno žiť pokojným životom ďalej s každodennými radosťami a starosťami, s vyzdobeným vianočným stromčekom na Vianoce a chutnou šunkou na Veľkú noc. A možno bude všetko fajn alebo nie. </a:t>
            </a:r>
          </a:p>
          <a:p>
            <a:r>
              <a:rPr lang="sk-SK" b="0" baseline="0" dirty="0" smtClean="0"/>
              <a:t>Ale ak prijmeš Ježišovu výzvu, tvoja misia sa vydarí, tvoj život sa bude veľmi meniť, tvoje srdce bude rásť a postupne sa naučíš, čo skutočná láska naozaj znamená. </a:t>
            </a:r>
            <a:r>
              <a:rPr lang="sk-SK" b="1" baseline="0" dirty="0" smtClean="0"/>
              <a:t>Mnohí ľudia tak cez teba spoznajú Boha a mnohí sa vďaka tebe zachránia. </a:t>
            </a:r>
          </a:p>
          <a:p>
            <a:endParaRPr lang="sk-SK" b="0" dirty="0" smtClean="0"/>
          </a:p>
          <a:p>
            <a:endParaRPr lang="sk-SK" b="0" dirty="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8</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E7BE-6EE4-4A08-9825-EDA9C4635802}"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4929808"/>
            <a:ext cx="7776864" cy="1899704"/>
          </a:xfrm>
        </p:spPr>
        <p:txBody>
          <a:bodyPr>
            <a:prstTxWarp prst="textDeflate">
              <a:avLst/>
            </a:prstTxWarp>
            <a:noAutofit/>
          </a:bodyPr>
          <a:lstStyle/>
          <a:p>
            <a:pPr algn="l"/>
            <a:r>
              <a:rPr lang="sk-SK" sz="5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latin typeface="Times New Roman" pitchFamily="18" charset="0"/>
                <a:cs typeface="Times New Roman" pitchFamily="18" charset="0"/>
              </a:rPr>
              <a:t>Cirkev – tvoji  priatelia, </a:t>
            </a:r>
            <a:br>
              <a:rPr lang="sk-SK" sz="5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latin typeface="Times New Roman" pitchFamily="18" charset="0"/>
                <a:cs typeface="Times New Roman" pitchFamily="18" charset="0"/>
              </a:rPr>
            </a:br>
            <a:r>
              <a:rPr lang="sk-SK" sz="5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latin typeface="Times New Roman" pitchFamily="18" charset="0"/>
                <a:cs typeface="Times New Roman" pitchFamily="18" charset="0"/>
              </a:rPr>
              <a:t>tvoja cesta, tvoj domov</a:t>
            </a:r>
            <a:endParaRPr lang="sk-SK" sz="700" b="1" dirty="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1028" name="AutoShape 4" descr="VÃ½sledok vyhÄ¾adÃ¡vania obrÃ¡zkov pre dopyt pure he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30" name="AutoShape 6" descr="VÃ½sledok vyhÄ¾adÃ¡vania obrÃ¡zkov pre dopyt pure he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26" name="AutoShape 2" descr="Súvisiaci obráz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6627" name="Picture 3" descr="C:\Users\DKU_D\Desktop\181561819.jpg"/>
          <p:cNvPicPr>
            <a:picLocks noChangeAspect="1" noChangeArrowheads="1"/>
          </p:cNvPicPr>
          <p:nvPr/>
        </p:nvPicPr>
        <p:blipFill>
          <a:blip r:embed="rId3"/>
          <a:srcRect/>
          <a:stretch>
            <a:fillRect/>
          </a:stretch>
        </p:blipFill>
        <p:spPr bwMode="auto">
          <a:xfrm>
            <a:off x="147668" y="-99392"/>
            <a:ext cx="8924926" cy="5029200"/>
          </a:xfrm>
          <a:prstGeom prst="rect">
            <a:avLst/>
          </a:prstGeom>
          <a:ln>
            <a:noFill/>
          </a:ln>
          <a:effectLst>
            <a:softEdge rad="112500"/>
          </a:effectLst>
        </p:spPr>
      </p:pic>
      <p:pic>
        <p:nvPicPr>
          <p:cNvPr id="8" name="Obrázok 4" descr="logo3-01 - menší.png"/>
          <p:cNvPicPr>
            <a:picLocks noChangeAspect="1"/>
          </p:cNvPicPr>
          <p:nvPr/>
        </p:nvPicPr>
        <p:blipFill>
          <a:blip r:embed="rId4" cstate="print">
            <a:lum bright="70000" contrast="-70000"/>
          </a:blip>
          <a:stretch>
            <a:fillRect/>
          </a:stretch>
        </p:blipFill>
        <p:spPr>
          <a:xfrm>
            <a:off x="7895381" y="140737"/>
            <a:ext cx="921451" cy="767984"/>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0" name="Picture 14" descr="Súvisiaci obrázok"/>
          <p:cNvPicPr>
            <a:picLocks noChangeAspect="1" noChangeArrowheads="1"/>
          </p:cNvPicPr>
          <p:nvPr/>
        </p:nvPicPr>
        <p:blipFill>
          <a:blip r:embed="rId3"/>
          <a:srcRect/>
          <a:stretch>
            <a:fillRect/>
          </a:stretch>
        </p:blipFill>
        <p:spPr bwMode="auto">
          <a:xfrm rot="21217740">
            <a:off x="61163" y="815334"/>
            <a:ext cx="2387964" cy="3191190"/>
          </a:xfrm>
          <a:prstGeom prst="rect">
            <a:avLst/>
          </a:prstGeom>
          <a:ln>
            <a:noFill/>
          </a:ln>
          <a:effectLst>
            <a:softEdge rad="112500"/>
          </a:effectLst>
        </p:spPr>
      </p:pic>
      <p:sp>
        <p:nvSpPr>
          <p:cNvPr id="6" name="Obdélník 5"/>
          <p:cNvSpPr/>
          <p:nvPr/>
        </p:nvSpPr>
        <p:spPr>
          <a:xfrm>
            <a:off x="13166" y="196000"/>
            <a:ext cx="6660232" cy="584775"/>
          </a:xfrm>
          <a:prstGeom prst="rect">
            <a:avLst/>
          </a:prstGeom>
        </p:spPr>
        <p:txBody>
          <a:bodyPr wrap="square">
            <a:spAutoFit/>
          </a:bodyPr>
          <a:lstStyle/>
          <a:p>
            <a:pPr fontAlgn="base"/>
            <a:r>
              <a:rPr lang="sk-SK" sz="32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Vidíme sa v klube???</a:t>
            </a:r>
          </a:p>
        </p:txBody>
      </p:sp>
      <p:sp>
        <p:nvSpPr>
          <p:cNvPr id="28677" name="AutoShape 5"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79" name="AutoShape 7"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81" name="AutoShape 9"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0" name="AutoShape 18"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2" name="AutoShape 20"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4" name="AutoShape 22"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9" name="Obdĺžnik 18"/>
          <p:cNvSpPr/>
          <p:nvPr/>
        </p:nvSpPr>
        <p:spPr>
          <a:xfrm>
            <a:off x="2411760" y="870503"/>
            <a:ext cx="4536504" cy="3885679"/>
          </a:xfrm>
          <a:prstGeom prst="rect">
            <a:avLst/>
          </a:prstGeom>
        </p:spPr>
        <p:txBody>
          <a:bodyPr wrap="square">
            <a:spAutoFit/>
          </a:bodyPr>
          <a:lstStyle/>
          <a:p>
            <a:pPr marL="514350" indent="-514350">
              <a:buNone/>
            </a:pPr>
            <a:r>
              <a:rPr lang="sk-SK" sz="2800" b="1" spc="3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The</a:t>
            </a:r>
            <a:r>
              <a:rPr lang="sk-SK" sz="2800" b="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sz="2800" b="1" spc="300" dirty="0" err="1">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t>
            </a:r>
            <a:r>
              <a:rPr lang="sk-SK" sz="2800" b="1" spc="3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attery</a:t>
            </a:r>
            <a:r>
              <a:rPr lang="sk-SK" sz="2800" b="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sz="2800" b="1" spc="300" dirty="0" err="1">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c</a:t>
            </a:r>
            <a:r>
              <a:rPr lang="sk-SK" sz="2800" b="1" spc="3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lub</a:t>
            </a:r>
            <a:r>
              <a:rPr lang="sk-SK" sz="2800" b="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800" b="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endParaRPr lang="sk-SK" sz="2800" b="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514350" indent="-514350">
              <a:buFontTx/>
              <a:buChar char="-"/>
            </a:pPr>
            <a:r>
              <a:rPr lang="sk-SK" sz="2000" spc="300" dirty="0" smtClean="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jeden z najluxusnejších</a:t>
            </a:r>
            <a:br>
              <a:rPr lang="sk-SK" sz="2000" spc="300" dirty="0" smtClean="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br>
            <a:r>
              <a:rPr lang="sk-SK" sz="2000" spc="300" dirty="0" smtClean="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klubov v San Franciscu;</a:t>
            </a:r>
          </a:p>
          <a:p>
            <a:pPr marL="514350" indent="-514350">
              <a:lnSpc>
                <a:spcPct val="150000"/>
              </a:lnSpc>
              <a:buFontTx/>
              <a:buChar char="-"/>
            </a:pPr>
            <a:r>
              <a:rPr lang="sk-SK" sz="2000" spc="300" dirty="0" smtClean="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ročné členstvo 2400 $/rok;</a:t>
            </a:r>
          </a:p>
          <a:p>
            <a:pPr marL="514350" indent="-514350">
              <a:buFontTx/>
              <a:buChar char="-"/>
            </a:pPr>
            <a:r>
              <a:rPr lang="sk-SK" sz="2000" spc="300" dirty="0" smtClean="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musíte patriť k elite technologického priemyslu;</a:t>
            </a:r>
          </a:p>
          <a:p>
            <a:pPr marL="514350" indent="-514350">
              <a:lnSpc>
                <a:spcPct val="150000"/>
              </a:lnSpc>
              <a:buFontTx/>
              <a:buChar char="-"/>
            </a:pPr>
            <a:r>
              <a:rPr lang="sk-SK" sz="2000" spc="300" dirty="0" smtClean="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Iba 5000 členov;</a:t>
            </a:r>
          </a:p>
          <a:p>
            <a:pPr marL="514350" indent="-514350">
              <a:buFontTx/>
              <a:buChar char="-"/>
            </a:pPr>
            <a:endParaRPr lang="sk-SK" sz="2000" b="1" i="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514350" indent="-514350">
              <a:buFontTx/>
              <a:buChar char="-"/>
            </a:pPr>
            <a:endParaRPr lang="sk-SK" sz="2000" b="1" i="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514350" indent="-514350">
              <a:buFontTx/>
              <a:buChar char="-"/>
            </a:pPr>
            <a:endParaRPr lang="sk-SK" sz="105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4578" name="AutoShape 2"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80" name="AutoShape 4"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82" name="AutoShape 6"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4584" name="Picture 8" descr="Výsledok vyhľadávania obrázkov pre dopyt the battery club"/>
          <p:cNvPicPr>
            <a:picLocks noChangeAspect="1" noChangeArrowheads="1"/>
          </p:cNvPicPr>
          <p:nvPr/>
        </p:nvPicPr>
        <p:blipFill>
          <a:blip r:embed="rId4" cstate="print"/>
          <a:srcRect/>
          <a:stretch>
            <a:fillRect/>
          </a:stretch>
        </p:blipFill>
        <p:spPr bwMode="auto">
          <a:xfrm rot="21254062">
            <a:off x="5078343" y="4043084"/>
            <a:ext cx="3933745" cy="2624394"/>
          </a:xfrm>
          <a:prstGeom prst="rect">
            <a:avLst/>
          </a:prstGeom>
          <a:ln>
            <a:noFill/>
          </a:ln>
          <a:effectLst>
            <a:softEdge rad="112500"/>
          </a:effectLst>
        </p:spPr>
      </p:pic>
      <p:pic>
        <p:nvPicPr>
          <p:cNvPr id="24588" name="Picture 12" descr="Výsledok vyhľadávania obrázkov pre dopyt the battery club"/>
          <p:cNvPicPr>
            <a:picLocks noChangeAspect="1" noChangeArrowheads="1"/>
          </p:cNvPicPr>
          <p:nvPr/>
        </p:nvPicPr>
        <p:blipFill>
          <a:blip r:embed="rId5"/>
          <a:srcRect/>
          <a:stretch>
            <a:fillRect/>
          </a:stretch>
        </p:blipFill>
        <p:spPr bwMode="auto">
          <a:xfrm rot="346104">
            <a:off x="6803105" y="336123"/>
            <a:ext cx="2497817" cy="3330422"/>
          </a:xfrm>
          <a:prstGeom prst="rect">
            <a:avLst/>
          </a:prstGeom>
          <a:ln>
            <a:noFill/>
          </a:ln>
          <a:effectLst>
            <a:softEdge rad="112500"/>
          </a:effectLst>
        </p:spPr>
      </p:pic>
      <p:pic>
        <p:nvPicPr>
          <p:cNvPr id="1026" name="Picture 2" descr="Inside the Battery, klub v San Franciscu len pre pozvaných, ktorý bol otvorený v roku 2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84243">
            <a:off x="455715" y="4096985"/>
            <a:ext cx="3910972" cy="2607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heckerboard(across)">
                                      <p:cBhvr>
                                        <p:cTn id="7" dur="1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checkerboard(across)">
                                      <p:cBhvr>
                                        <p:cTn id="12" dur="1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checkerboard(across)">
                                      <p:cBhvr>
                                        <p:cTn id="17" dur="1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checkerboard(across)">
                                      <p:cBhvr>
                                        <p:cTn id="22" dur="10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checkerboard(across)">
                                      <p:cBhvr>
                                        <p:cTn id="27" dur="10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42844" y="142852"/>
            <a:ext cx="7072362" cy="1077218"/>
          </a:xfrm>
          <a:prstGeom prst="rect">
            <a:avLst/>
          </a:prstGeom>
          <a:noFill/>
        </p:spPr>
        <p:txBody>
          <a:bodyPr wrap="square" rtlCol="0">
            <a:spAutoFit/>
          </a:bodyPr>
          <a:lstStyle/>
          <a:p>
            <a:r>
              <a:rPr lang="sk-SK" sz="3200"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 čo takto „Klub</a:t>
            </a:r>
          </a:p>
          <a:p>
            <a:r>
              <a:rPr lang="sk-SK" sz="3200"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otvorených dverí“?</a:t>
            </a:r>
          </a:p>
        </p:txBody>
      </p:sp>
      <p:sp>
        <p:nvSpPr>
          <p:cNvPr id="5" name="Zástupný symbol obsahu 2"/>
          <p:cNvSpPr txBox="1">
            <a:spLocks/>
          </p:cNvSpPr>
          <p:nvPr/>
        </p:nvSpPr>
        <p:spPr>
          <a:xfrm>
            <a:off x="0" y="1071546"/>
            <a:ext cx="5715008" cy="1452130"/>
          </a:xfrm>
          <a:prstGeom prst="rect">
            <a:avLst/>
          </a:prstGeom>
        </p:spPr>
        <p:txBody>
          <a:bodyPr vert="horz" lIns="91440" tIns="45720" rIns="91440" bIns="45720" rtlCol="0">
            <a:noAutofit/>
          </a:bodyPr>
          <a:lstStyle/>
          <a:p>
            <a:pPr marL="514350" marR="0" lvl="0" indent="-514350" defTabSz="914400" rtl="0" eaLnBrk="1" fontAlgn="auto" latinLnBrk="0" hangingPunct="1">
              <a:lnSpc>
                <a:spcPct val="150000"/>
              </a:lnSpc>
              <a:spcBef>
                <a:spcPct val="20000"/>
              </a:spcBef>
              <a:spcAft>
                <a:spcPts val="0"/>
              </a:spcAft>
              <a:buClrTx/>
              <a:buSzTx/>
              <a:tabLst/>
              <a:defRPr/>
            </a:pPr>
            <a:r>
              <a:rPr kumimoji="0" lang="sk-SK" sz="2400" u="none" strike="noStrike" kern="1200" spc="3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Výhody členov:</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kumimoji="0" lang="sk-SK" sz="1600" u="none" strike="noStrike" kern="1200" spc="3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žiadne vstupné ani členské</a:t>
            </a:r>
            <a:r>
              <a:rPr kumimoji="0" lang="sk-SK" sz="1600" u="none" strike="noStrike" kern="1200" spc="300" normalizeH="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 poplatky;</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depozit členov prevyšuje celkovú hodnotu čohokoľvek na svete;</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vstupom do klubu ti jeho zakladateľ venuje VIP  výhody – </a:t>
            </a:r>
            <a:br>
              <a:rPr lang="sk-SK" sz="1600"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1600"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prístup k tzv. </a:t>
            </a:r>
            <a:r>
              <a:rPr lang="sk-SK" sz="1600" spc="3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sacramentum</a:t>
            </a:r>
            <a:r>
              <a:rPr lang="sk-SK" sz="1600"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kumimoji="0" lang="sk-SK" sz="1600" u="none" strike="noStrike" kern="1200" spc="300" normalizeH="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miesto je tu pre každého;</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nie je potrebný rodokmeň ani žiadne dokazovanie urodzenosti;</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 členstvom získavaš právo na dedičské konanie;</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kumimoji="0" lang="sk-SK" sz="1600" u="none" strike="noStrike" kern="1200" spc="300" normalizeH="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počet členov sa nikdy nepodarilo vyčísliť;</a:t>
            </a:r>
          </a:p>
          <a:p>
            <a:pPr marL="514350" marR="0" lvl="0" indent="-514350" defTabSz="914400" rtl="0" eaLnBrk="1" fontAlgn="auto" latinLnBrk="0" hangingPunct="1">
              <a:lnSpc>
                <a:spcPct val="150000"/>
              </a:lnSpc>
              <a:spcBef>
                <a:spcPct val="20000"/>
              </a:spcBef>
              <a:spcAft>
                <a:spcPts val="0"/>
              </a:spcAft>
              <a:buClrTx/>
              <a:buSzTx/>
              <a:buFontTx/>
              <a:buChar char="-"/>
              <a:tabLst/>
              <a:defRPr/>
            </a:pPr>
            <a:endParaRPr kumimoji="0" lang="sk-SK" sz="2000" u="none" strike="noStrike" kern="1200" normalizeH="0" noProof="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pic>
        <p:nvPicPr>
          <p:cNvPr id="22530" name="Picture 2" descr="C:\Users\DKU_D\Downloads\THE CATHOLIC CHURCH (1).png"/>
          <p:cNvPicPr>
            <a:picLocks noChangeAspect="1" noChangeArrowheads="1"/>
          </p:cNvPicPr>
          <p:nvPr/>
        </p:nvPicPr>
        <p:blipFill>
          <a:blip r:embed="rId3"/>
          <a:srcRect/>
          <a:stretch>
            <a:fillRect/>
          </a:stretch>
        </p:blipFill>
        <p:spPr bwMode="auto">
          <a:xfrm>
            <a:off x="5857884" y="142852"/>
            <a:ext cx="3286116" cy="6572233"/>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checkerboard(across)">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14282" y="142852"/>
            <a:ext cx="8929718" cy="523220"/>
          </a:xfrm>
          <a:prstGeom prst="rect">
            <a:avLst/>
          </a:prstGeom>
        </p:spPr>
        <p:txBody>
          <a:bodyPr wrap="square">
            <a:spAutoFit/>
          </a:bodyPr>
          <a:lstStyle/>
          <a:p>
            <a:pPr marL="514350" indent="-514350">
              <a:buNone/>
            </a:pPr>
            <a:r>
              <a:rPr lang="sk-SK" sz="2800"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Skúsenosť so živým Bohom...</a:t>
            </a:r>
            <a:endParaRPr lang="sk-SK"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20484" name="Picture 4" descr="wallpaper Jesus"/>
          <p:cNvPicPr>
            <a:picLocks noChangeAspect="1" noChangeArrowheads="1"/>
          </p:cNvPicPr>
          <p:nvPr/>
        </p:nvPicPr>
        <p:blipFill>
          <a:blip r:embed="rId3"/>
          <a:srcRect/>
          <a:stretch>
            <a:fillRect/>
          </a:stretch>
        </p:blipFill>
        <p:spPr bwMode="auto">
          <a:xfrm>
            <a:off x="428596" y="785818"/>
            <a:ext cx="8329466" cy="6072182"/>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428596" y="214290"/>
            <a:ext cx="5211683" cy="523220"/>
          </a:xfrm>
          <a:prstGeom prst="rect">
            <a:avLst/>
          </a:prstGeom>
        </p:spPr>
        <p:txBody>
          <a:bodyPr wrap="none">
            <a:spAutoFit/>
          </a:bodyPr>
          <a:lstStyle/>
          <a:p>
            <a:pPr marL="514350" indent="-514350">
              <a:buNone/>
            </a:pPr>
            <a:r>
              <a:rPr lang="sk-SK" sz="2800"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Ježiš si vybral práve teba...</a:t>
            </a:r>
            <a:endParaRPr lang="sk-SK"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6" name="Picture 2" descr="Výsledok vyhľadávania obrázkov pre dopyt jesus you"/>
          <p:cNvPicPr>
            <a:picLocks noChangeAspect="1" noChangeArrowheads="1"/>
          </p:cNvPicPr>
          <p:nvPr/>
        </p:nvPicPr>
        <p:blipFill>
          <a:blip r:embed="rId3"/>
          <a:srcRect/>
          <a:stretch>
            <a:fillRect/>
          </a:stretch>
        </p:blipFill>
        <p:spPr bwMode="auto">
          <a:xfrm>
            <a:off x="2285984" y="857232"/>
            <a:ext cx="4624706" cy="6000768"/>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14282" y="142852"/>
            <a:ext cx="8929718" cy="584775"/>
          </a:xfrm>
          <a:prstGeom prst="rect">
            <a:avLst/>
          </a:prstGeom>
        </p:spPr>
        <p:txBody>
          <a:bodyPr wrap="square">
            <a:spAutoFit/>
          </a:bodyPr>
          <a:lstStyle/>
          <a:p>
            <a:pPr marL="514350" indent="-514350">
              <a:buNone/>
            </a:pPr>
            <a:r>
              <a:rPr lang="sk-SK" sz="32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Aká je tvoja misia a čo k nej potrebuješ?</a:t>
            </a:r>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6386" name="AutoShape 2" descr="Výsledok vyhľadávania obrázkov pre dopyt american soldiers ope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6388" name="AutoShape 4" descr="Výsledok vyhľadávania obrázkov pre dopyt american soldiers ope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6392" name="Picture 8" descr="Výsledok vyhľadávania obrázkov pre dopyt us army in iraq 2017"/>
          <p:cNvPicPr>
            <a:picLocks noChangeAspect="1" noChangeArrowheads="1"/>
          </p:cNvPicPr>
          <p:nvPr/>
        </p:nvPicPr>
        <p:blipFill>
          <a:blip r:embed="rId3"/>
          <a:srcRect/>
          <a:stretch>
            <a:fillRect/>
          </a:stretch>
        </p:blipFill>
        <p:spPr bwMode="auto">
          <a:xfrm>
            <a:off x="0" y="1214439"/>
            <a:ext cx="9144032" cy="514351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14282" y="285728"/>
            <a:ext cx="8929718" cy="523220"/>
          </a:xfrm>
          <a:prstGeom prst="rect">
            <a:avLst/>
          </a:prstGeom>
        </p:spPr>
        <p:txBody>
          <a:bodyPr wrap="square">
            <a:spAutoFit/>
          </a:bodyPr>
          <a:lstStyle/>
          <a:p>
            <a:pPr marL="514350" indent="-514350">
              <a:buNone/>
            </a:pPr>
            <a:r>
              <a:rPr lang="sk-SK" sz="2800"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Ako teda prežiť svoj život čo najlepšie?</a:t>
            </a:r>
            <a:endParaRPr lang="sk-SK"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30" name="Picture 6" descr="Výsledok vyhľadávania obrázkov pre dopyt jesús lavando los pies"/>
          <p:cNvPicPr>
            <a:picLocks noChangeAspect="1" noChangeArrowheads="1"/>
          </p:cNvPicPr>
          <p:nvPr/>
        </p:nvPicPr>
        <p:blipFill>
          <a:blip r:embed="rId3" cstate="print"/>
          <a:srcRect/>
          <a:stretch>
            <a:fillRect/>
          </a:stretch>
        </p:blipFill>
        <p:spPr bwMode="auto">
          <a:xfrm>
            <a:off x="6619849" y="825728"/>
            <a:ext cx="2524151" cy="3791582"/>
          </a:xfrm>
          <a:prstGeom prst="rect">
            <a:avLst/>
          </a:prstGeom>
          <a:ln>
            <a:noFill/>
          </a:ln>
          <a:effectLst>
            <a:softEdge rad="112500"/>
          </a:effectLst>
        </p:spPr>
      </p:pic>
      <p:pic>
        <p:nvPicPr>
          <p:cNvPr id="1032" name="Picture 8" descr="Súvisiaci obrázok"/>
          <p:cNvPicPr>
            <a:picLocks noChangeAspect="1" noChangeArrowheads="1"/>
          </p:cNvPicPr>
          <p:nvPr/>
        </p:nvPicPr>
        <p:blipFill>
          <a:blip r:embed="rId4" cstate="print"/>
          <a:srcRect/>
          <a:stretch>
            <a:fillRect/>
          </a:stretch>
        </p:blipFill>
        <p:spPr bwMode="auto">
          <a:xfrm>
            <a:off x="0" y="1500174"/>
            <a:ext cx="4071966" cy="3023436"/>
          </a:xfrm>
          <a:prstGeom prst="rect">
            <a:avLst/>
          </a:prstGeom>
          <a:ln>
            <a:noFill/>
          </a:ln>
          <a:effectLst>
            <a:softEdge rad="112500"/>
          </a:effectLst>
        </p:spPr>
      </p:pic>
      <p:pic>
        <p:nvPicPr>
          <p:cNvPr id="1026" name="Picture 2" descr="K:\Obrázky\images-of-jesus-christ-141.jpg"/>
          <p:cNvPicPr>
            <a:picLocks noChangeAspect="1" noChangeArrowheads="1"/>
          </p:cNvPicPr>
          <p:nvPr/>
        </p:nvPicPr>
        <p:blipFill>
          <a:blip r:embed="rId5"/>
          <a:srcRect/>
          <a:stretch>
            <a:fillRect/>
          </a:stretch>
        </p:blipFill>
        <p:spPr bwMode="auto">
          <a:xfrm>
            <a:off x="3286116" y="1000108"/>
            <a:ext cx="3487890" cy="2520000"/>
          </a:xfrm>
          <a:prstGeom prst="rect">
            <a:avLst/>
          </a:prstGeom>
          <a:ln>
            <a:noFill/>
          </a:ln>
          <a:effectLst>
            <a:softEdge rad="112500"/>
          </a:effectLst>
        </p:spPr>
      </p:pic>
      <p:pic>
        <p:nvPicPr>
          <p:cNvPr id="1028" name="Picture 4" descr="Výsledok vyhľadávania obrázkov pre dopyt jesus with friends"/>
          <p:cNvPicPr>
            <a:picLocks noChangeAspect="1" noChangeArrowheads="1"/>
          </p:cNvPicPr>
          <p:nvPr/>
        </p:nvPicPr>
        <p:blipFill>
          <a:blip r:embed="rId6"/>
          <a:srcRect/>
          <a:stretch>
            <a:fillRect/>
          </a:stretch>
        </p:blipFill>
        <p:spPr bwMode="auto">
          <a:xfrm>
            <a:off x="4572000" y="3929066"/>
            <a:ext cx="4565958" cy="2524270"/>
          </a:xfrm>
          <a:prstGeom prst="rect">
            <a:avLst/>
          </a:prstGeom>
          <a:ln>
            <a:noFill/>
          </a:ln>
          <a:effectLst>
            <a:softEdge rad="112500"/>
          </a:effectLst>
        </p:spPr>
      </p:pic>
      <p:sp>
        <p:nvSpPr>
          <p:cNvPr id="2" name="AutoShape 6" descr="Výsledok vyhľadávania obrázkov pre dopyt jesus son of g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 name="AutoShape 8" descr="Výsledok vyhľadávania obrázkov pre dopyt jesus son of g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34" name="AutoShape 10" descr="https://cloud.filmfed.com/movies/images/l_41c3bd82-85a8-4206-afa1-67d34b6981b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36" name="AutoShape 12" descr="https://cloud.filmfed.com/movies/images/l_41c3bd82-85a8-4206-afa1-67d34b6981b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037" name="Picture 13" descr="C:\Users\DKU_D\Desktop\l_41c3bd82-85a8-4206-afa1-67d34b6981be.jpg"/>
          <p:cNvPicPr>
            <a:picLocks noChangeAspect="1" noChangeArrowheads="1"/>
          </p:cNvPicPr>
          <p:nvPr/>
        </p:nvPicPr>
        <p:blipFill>
          <a:blip r:embed="rId7" cstate="print"/>
          <a:srcRect/>
          <a:stretch>
            <a:fillRect/>
          </a:stretch>
        </p:blipFill>
        <p:spPr bwMode="auto">
          <a:xfrm>
            <a:off x="214282" y="4214818"/>
            <a:ext cx="4698990" cy="2643182"/>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85720" y="214290"/>
            <a:ext cx="8072462" cy="523220"/>
          </a:xfrm>
          <a:prstGeom prst="rect">
            <a:avLst/>
          </a:prstGeom>
        </p:spPr>
        <p:txBody>
          <a:bodyPr wrap="square">
            <a:spAutoFit/>
          </a:bodyPr>
          <a:lstStyle/>
          <a:p>
            <a:pPr marL="514350" indent="-514350">
              <a:buNone/>
            </a:pPr>
            <a:r>
              <a:rPr lang="sk-SK" sz="2800" b="1"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Našiel si sa?</a:t>
            </a:r>
            <a:endParaRPr lang="sk-SK" b="1" i="1" spc="3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37890" name="AutoShape 2" descr="VÃ½sledok vyhÄ¾adÃ¡vania obrÃ¡zkov pre dopyt wh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9217" name="Picture 1" descr="K:\Obrázky\Holy-Abundance.jpg"/>
          <p:cNvPicPr>
            <a:picLocks noChangeAspect="1" noChangeArrowheads="1"/>
          </p:cNvPicPr>
          <p:nvPr/>
        </p:nvPicPr>
        <p:blipFill>
          <a:blip r:embed="rId3" cstate="print"/>
          <a:srcRect/>
          <a:stretch>
            <a:fillRect/>
          </a:stretch>
        </p:blipFill>
        <p:spPr bwMode="auto">
          <a:xfrm>
            <a:off x="5900795" y="55004"/>
            <a:ext cx="3100361" cy="4159814"/>
          </a:xfrm>
          <a:prstGeom prst="rect">
            <a:avLst/>
          </a:prstGeom>
          <a:ln>
            <a:noFill/>
          </a:ln>
          <a:effectLst>
            <a:softEdge rad="112500"/>
          </a:effectLst>
        </p:spPr>
      </p:pic>
      <p:pic>
        <p:nvPicPr>
          <p:cNvPr id="9219" name="Picture 3" descr="christian art prints"/>
          <p:cNvPicPr>
            <a:picLocks noChangeAspect="1" noChangeArrowheads="1"/>
          </p:cNvPicPr>
          <p:nvPr/>
        </p:nvPicPr>
        <p:blipFill>
          <a:blip r:embed="rId4" cstate="print"/>
          <a:srcRect/>
          <a:stretch>
            <a:fillRect/>
          </a:stretch>
        </p:blipFill>
        <p:spPr bwMode="auto">
          <a:xfrm>
            <a:off x="2857488" y="339789"/>
            <a:ext cx="3650482" cy="3946467"/>
          </a:xfrm>
          <a:prstGeom prst="rect">
            <a:avLst/>
          </a:prstGeom>
          <a:ln>
            <a:noFill/>
          </a:ln>
          <a:effectLst>
            <a:softEdge rad="112500"/>
          </a:effectLst>
        </p:spPr>
      </p:pic>
      <p:pic>
        <p:nvPicPr>
          <p:cNvPr id="9221" name="Picture 5" descr="christian images"/>
          <p:cNvPicPr>
            <a:picLocks noChangeAspect="1" noChangeArrowheads="1"/>
          </p:cNvPicPr>
          <p:nvPr/>
        </p:nvPicPr>
        <p:blipFill>
          <a:blip r:embed="rId5"/>
          <a:srcRect/>
          <a:stretch>
            <a:fillRect/>
          </a:stretch>
        </p:blipFill>
        <p:spPr bwMode="auto">
          <a:xfrm>
            <a:off x="3214678" y="3786190"/>
            <a:ext cx="4968194" cy="2880000"/>
          </a:xfrm>
          <a:prstGeom prst="rect">
            <a:avLst/>
          </a:prstGeom>
          <a:ln>
            <a:noFill/>
          </a:ln>
          <a:effectLst>
            <a:softEdge rad="112500"/>
          </a:effectLst>
        </p:spPr>
      </p:pic>
      <p:pic>
        <p:nvPicPr>
          <p:cNvPr id="9223" name="Picture 7" descr="christian images"/>
          <p:cNvPicPr>
            <a:picLocks noChangeAspect="1" noChangeArrowheads="1"/>
          </p:cNvPicPr>
          <p:nvPr/>
        </p:nvPicPr>
        <p:blipFill>
          <a:blip r:embed="rId6"/>
          <a:srcRect/>
          <a:stretch>
            <a:fillRect/>
          </a:stretch>
        </p:blipFill>
        <p:spPr bwMode="auto">
          <a:xfrm>
            <a:off x="0" y="1244461"/>
            <a:ext cx="3494715" cy="5335443"/>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14282" y="428604"/>
            <a:ext cx="8286808" cy="7109639"/>
          </a:xfrm>
          <a:prstGeom prst="rect">
            <a:avLst/>
          </a:prstGeom>
          <a:noFill/>
        </p:spPr>
        <p:txBody>
          <a:bodyPr wrap="square" rtlCol="0">
            <a:spAutoFit/>
          </a:bodyPr>
          <a:lstStyle/>
          <a:p>
            <a:r>
              <a:rPr lang="sk-SK" sz="28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Otázky na reflexiu </a:t>
            </a:r>
            <a:r>
              <a:rPr lang="sk-SK" sz="2800"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(do skupiniek):</a:t>
            </a:r>
          </a:p>
          <a:p>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r>
              <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Čo si odnášaš z </a:t>
            </a:r>
            <a:r>
              <a:rPr lang="sk-SK" sz="2000" i="1" spc="30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dnešnej katechézy?</a:t>
            </a:r>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000" i="1" spc="3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r>
              <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 čom vidíš najzásadnejší rozdiel medzi </a:t>
            </a:r>
            <a:r>
              <a:rPr lang="sk-SK" sz="2000" i="1" spc="300" dirty="0" err="1"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Battery</a:t>
            </a:r>
            <a:r>
              <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klubom a Cirkvou?</a:t>
            </a:r>
          </a:p>
          <a:p>
            <a:pPr marL="457200" indent="-457200">
              <a:buAutoNum type="arabicPeriod"/>
            </a:pPr>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r>
              <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Ako sa ti páčila myšlienka, že Cirkev je tvoja rodina? Že je plná odvážnych hrdinov, múdrych objaviteľov a najvernejších priateľov? Chcel by si patriť do takejto rodiny?</a:t>
            </a:r>
            <a:br>
              <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r>
              <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Čo si myslíš o mladých ľuďoch v tvojom okolí? Ako by si im mohol pomôcť, aby žili lepší život, aby spoznali Krista?</a:t>
            </a:r>
            <a:br>
              <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000" i="1"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400"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400" spc="3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976580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4089</TotalTime>
  <Words>1167</Words>
  <Application>Microsoft Office PowerPoint</Application>
  <PresentationFormat>Předvádění na obrazovce (4:3)</PresentationFormat>
  <Paragraphs>86</Paragraphs>
  <Slides>9</Slides>
  <Notes>8</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Motív Office</vt:lpstr>
      <vt:lpstr>Cirkev – tvoji  priatelia,  tvoja cesta, tvoj domov</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Jedinečnosť kresťanskej viery</dc:title>
  <dc:creator>daniel</dc:creator>
  <cp:lastModifiedBy>DKU_DANO</cp:lastModifiedBy>
  <cp:revision>384</cp:revision>
  <dcterms:created xsi:type="dcterms:W3CDTF">2015-08-26T15:47:45Z</dcterms:created>
  <dcterms:modified xsi:type="dcterms:W3CDTF">2024-09-19T10:11:53Z</dcterms:modified>
</cp:coreProperties>
</file>