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80" r:id="rId3"/>
    <p:sldId id="272" r:id="rId4"/>
    <p:sldId id="271" r:id="rId5"/>
    <p:sldId id="257" r:id="rId6"/>
    <p:sldId id="260" r:id="rId7"/>
    <p:sldId id="279" r:id="rId8"/>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138" autoAdjust="0"/>
  </p:normalViewPr>
  <p:slideViewPr>
    <p:cSldViewPr>
      <p:cViewPr>
        <p:scale>
          <a:sx n="50" d="100"/>
          <a:sy n="50" d="100"/>
        </p:scale>
        <p:origin x="-2142" y="-29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k-SK"/>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348D8E-E37A-4CE6-B998-5DA96F613E9B}" type="datetimeFigureOut">
              <a:rPr lang="sk-SK" smtClean="0"/>
              <a:pPr/>
              <a:t>19. 9. 2024</a:t>
            </a:fld>
            <a:endParaRPr lang="sk-SK"/>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k-SK"/>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E9BF57-38DA-4574-892F-531C5A87C949}" type="slidenum">
              <a:rPr lang="sk-SK" smtClean="0"/>
              <a:pPr/>
              <a:t>‹#›</a:t>
            </a:fld>
            <a:endParaRPr lang="sk-SK"/>
          </a:p>
        </p:txBody>
      </p:sp>
    </p:spTree>
    <p:extLst>
      <p:ext uri="{BB962C8B-B14F-4D97-AF65-F5344CB8AC3E}">
        <p14:creationId xmlns:p14="http://schemas.microsoft.com/office/powerpoint/2010/main" val="2821096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dirty="0"/>
          </a:p>
        </p:txBody>
      </p:sp>
      <p:sp>
        <p:nvSpPr>
          <p:cNvPr id="4" name="Zástupný symbol čísla snímky 3"/>
          <p:cNvSpPr>
            <a:spLocks noGrp="1"/>
          </p:cNvSpPr>
          <p:nvPr>
            <p:ph type="sldNum" sz="quarter" idx="10"/>
          </p:nvPr>
        </p:nvSpPr>
        <p:spPr/>
        <p:txBody>
          <a:bodyPr/>
          <a:lstStyle/>
          <a:p>
            <a:fld id="{70E9BF57-38DA-4574-892F-531C5A87C949}" type="slidenum">
              <a:rPr lang="sk-SK" smtClean="0"/>
              <a:pPr/>
              <a:t>1</a:t>
            </a:fld>
            <a:endParaRPr lang="sk-S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sz="1200" kern="1200" dirty="0" smtClean="0">
                <a:solidFill>
                  <a:schemeClr val="tx1"/>
                </a:solidFill>
                <a:effectLst/>
                <a:latin typeface="+mn-lt"/>
                <a:ea typeface="+mn-ea"/>
                <a:cs typeface="+mn-cs"/>
              </a:rPr>
              <a:t>Všetci si občas kladieme otázku, čo bude po tomto živote, budem žiť aj naďalej, stretnem ešte svojich blízkych, existuje život za hranicami pozemského života???</a:t>
            </a:r>
          </a:p>
          <a:p>
            <a:r>
              <a:rPr lang="sk-SK" sz="1200" kern="1200" baseline="0" dirty="0" smtClean="0">
                <a:solidFill>
                  <a:schemeClr val="tx1"/>
                </a:solidFill>
                <a:latin typeface="+mn-lt"/>
                <a:ea typeface="+mn-ea"/>
                <a:cs typeface="+mn-cs"/>
              </a:rPr>
              <a:t>Otázka života po smrti je veľmi dôležitá, pretože to, ako si ju zodpovieme, určuje, ako budeme žiť na tomto svete.  </a:t>
            </a:r>
            <a:br>
              <a:rPr lang="sk-SK" sz="1200" kern="1200" baseline="0" dirty="0" smtClean="0">
                <a:solidFill>
                  <a:schemeClr val="tx1"/>
                </a:solidFill>
                <a:latin typeface="+mn-lt"/>
                <a:ea typeface="+mn-ea"/>
                <a:cs typeface="+mn-cs"/>
              </a:rPr>
            </a:br>
            <a:r>
              <a:rPr lang="sk-SK" sz="1200" kern="1200" baseline="0" dirty="0" smtClean="0">
                <a:solidFill>
                  <a:schemeClr val="tx1"/>
                </a:solidFill>
                <a:latin typeface="+mn-lt"/>
                <a:ea typeface="+mn-ea"/>
                <a:cs typeface="+mn-cs"/>
              </a:rPr>
              <a:t>Ak ste už niekedy videli film Gladiátor, možno ste si všimli jednu dôležitú myšlienku, ktorú v úvode povie generál </a:t>
            </a:r>
            <a:r>
              <a:rPr lang="sk-SK" sz="1200" kern="1200" baseline="0" dirty="0" err="1" smtClean="0">
                <a:solidFill>
                  <a:schemeClr val="tx1"/>
                </a:solidFill>
                <a:latin typeface="+mn-lt"/>
                <a:ea typeface="+mn-ea"/>
                <a:cs typeface="+mn-cs"/>
              </a:rPr>
              <a:t>Maximus</a:t>
            </a:r>
            <a:r>
              <a:rPr lang="sk-SK" sz="1200" kern="1200" baseline="0" dirty="0" smtClean="0">
                <a:solidFill>
                  <a:schemeClr val="tx1"/>
                </a:solidFill>
                <a:latin typeface="+mn-lt"/>
                <a:ea typeface="+mn-ea"/>
                <a:cs typeface="+mn-cs"/>
              </a:rPr>
              <a:t> svojim vojakom. Ako sa pripravujú na boj proti nepriateľom  zo zálohy, medzi všetkými príkazmi zaznie táto veta: </a:t>
            </a:r>
            <a:r>
              <a:rPr lang="sk-SK" sz="1200" i="1" kern="1200" baseline="0" dirty="0" smtClean="0">
                <a:solidFill>
                  <a:schemeClr val="tx1"/>
                </a:solidFill>
                <a:latin typeface="+mn-lt"/>
                <a:ea typeface="+mn-ea"/>
                <a:cs typeface="+mn-cs"/>
              </a:rPr>
              <a:t>„Bratia, naše činy v živote sa odrazia vo večnosti.“ </a:t>
            </a:r>
            <a:r>
              <a:rPr lang="sk-SK" sz="1200" i="0" kern="1200" baseline="0" dirty="0" smtClean="0">
                <a:solidFill>
                  <a:schemeClr val="tx1"/>
                </a:solidFill>
                <a:latin typeface="+mn-lt"/>
                <a:ea typeface="+mn-ea"/>
                <a:cs typeface="+mn-cs"/>
              </a:rPr>
              <a:t> </a:t>
            </a:r>
            <a:endParaRPr lang="sk-SK" sz="1200" kern="1200" baseline="0" dirty="0" smtClean="0">
              <a:solidFill>
                <a:schemeClr val="tx1"/>
              </a:solidFill>
              <a:latin typeface="+mn-lt"/>
              <a:ea typeface="+mn-ea"/>
              <a:cs typeface="+mn-cs"/>
            </a:endParaRPr>
          </a:p>
          <a:p>
            <a:r>
              <a:rPr lang="sk-SK" sz="1200" b="1" kern="1200" dirty="0" smtClean="0">
                <a:solidFill>
                  <a:schemeClr val="tx1"/>
                </a:solidFill>
                <a:latin typeface="+mn-lt"/>
                <a:ea typeface="+mn-ea"/>
                <a:cs typeface="+mn-cs"/>
              </a:rPr>
              <a:t>Čo si o tom </a:t>
            </a:r>
            <a:r>
              <a:rPr lang="sk-SK" sz="1200" b="1" kern="1200" baseline="0" dirty="0" smtClean="0">
                <a:solidFill>
                  <a:schemeClr val="tx1"/>
                </a:solidFill>
                <a:latin typeface="+mn-lt"/>
                <a:ea typeface="+mn-ea"/>
                <a:cs typeface="+mn-cs"/>
              </a:rPr>
              <a:t>myslíte? Veríte, že naše rozhodnutia a činy sa odrazia vo večnosti? – diskusia </a:t>
            </a:r>
          </a:p>
          <a:p>
            <a:pPr marL="0" marR="0" indent="0" algn="l" defTabSz="914400" rtl="0" eaLnBrk="1" fontAlgn="auto" latinLnBrk="0" hangingPunct="1">
              <a:lnSpc>
                <a:spcPct val="100000"/>
              </a:lnSpc>
              <a:spcBef>
                <a:spcPts val="0"/>
              </a:spcBef>
              <a:spcAft>
                <a:spcPts val="0"/>
              </a:spcAft>
              <a:buClrTx/>
              <a:buSzTx/>
              <a:buFontTx/>
              <a:buNone/>
              <a:tabLst/>
              <a:defRPr/>
            </a:pPr>
            <a:endParaRPr lang="sk-SK" sz="12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k-SK" sz="1200" b="0" kern="1200" dirty="0" smtClean="0">
                <a:solidFill>
                  <a:schemeClr val="tx1"/>
                </a:solidFill>
                <a:latin typeface="+mn-lt"/>
                <a:ea typeface="+mn-ea"/>
                <a:cs typeface="+mn-cs"/>
              </a:rPr>
              <a:t>(Prekliknúť)</a:t>
            </a:r>
            <a:r>
              <a:rPr lang="sk-SK" sz="1200" b="0" kern="1200" baseline="0" dirty="0" smtClean="0">
                <a:solidFill>
                  <a:schemeClr val="tx1"/>
                </a:solidFill>
                <a:latin typeface="+mn-lt"/>
                <a:ea typeface="+mn-ea"/>
                <a:cs typeface="+mn-cs"/>
              </a:rPr>
              <a:t> </a:t>
            </a:r>
            <a:r>
              <a:rPr lang="sk-SK" sz="1200" b="1" kern="1200" dirty="0" smtClean="0">
                <a:solidFill>
                  <a:schemeClr val="tx1"/>
                </a:solidFill>
                <a:effectLst/>
                <a:latin typeface="+mn-lt"/>
                <a:ea typeface="+mn-ea"/>
                <a:cs typeface="+mn-cs"/>
              </a:rPr>
              <a:t>Prečo je tak dôležité zaoberať sa aj dnes nejakým nebom?</a:t>
            </a:r>
            <a:br>
              <a:rPr lang="sk-SK" sz="1200" b="1" kern="1200" dirty="0" smtClean="0">
                <a:solidFill>
                  <a:schemeClr val="tx1"/>
                </a:solidFill>
                <a:effectLst/>
                <a:latin typeface="+mn-lt"/>
                <a:ea typeface="+mn-ea"/>
                <a:cs typeface="+mn-cs"/>
              </a:rPr>
            </a:br>
            <a:r>
              <a:rPr lang="sk-SK" sz="1200" kern="1200" dirty="0" smtClean="0">
                <a:solidFill>
                  <a:schemeClr val="tx1"/>
                </a:solidFill>
                <a:effectLst/>
                <a:latin typeface="+mn-lt"/>
                <a:ea typeface="+mn-ea"/>
                <a:cs typeface="+mn-cs"/>
              </a:rPr>
              <a:t>Dnes sa o nebi až tak veľa nehovorí. Akoby nebo patrilo už len do sveta rozprávok a mýtov. Myšlienku na nebo sme vytlačili na okraj. Snažíme sa byť „akože“ realisti a nenosiť ružové okuliare. Na druhej strane si každý človek aspoň niekoľkokrát za život položí otázku, aký zmysel má tento život a čo bude nasledovať po ňom? Dočkám sa niekedy skutočnej spravodlivosti, odmeny za všetko dobro, za všetko ťažké a namáhavé, čo som musel prekonať? Stretnem ešte niekedy mojich priateľov, príbuzných, ktorí tu už nie sú? </a:t>
            </a:r>
            <a:br>
              <a:rPr lang="sk-SK" sz="1200" kern="1200" dirty="0" smtClean="0">
                <a:solidFill>
                  <a:schemeClr val="tx1"/>
                </a:solidFill>
                <a:effectLst/>
                <a:latin typeface="+mn-lt"/>
                <a:ea typeface="+mn-ea"/>
                <a:cs typeface="+mn-cs"/>
              </a:rPr>
            </a:br>
            <a:r>
              <a:rPr lang="sk-SK" sz="1200" kern="1200" dirty="0" smtClean="0">
                <a:solidFill>
                  <a:schemeClr val="tx1"/>
                </a:solidFill>
                <a:effectLst/>
                <a:latin typeface="+mn-lt"/>
                <a:ea typeface="+mn-ea"/>
                <a:cs typeface="+mn-cs"/>
              </a:rPr>
              <a:t>Tieto otázky smerujú k našim najhlbším túžbam. Nemáme istotu, čo bude po našej smrti. Napriek tomu všetci túžime po krásnom plnom živote v spoločenstve s tými, ktorých milujeme a ktorí milujú nás.  </a:t>
            </a:r>
            <a:r>
              <a:rPr lang="sk-SK" sz="1200" b="1" kern="1200" dirty="0" smtClean="0">
                <a:solidFill>
                  <a:schemeClr val="tx1"/>
                </a:solidFill>
                <a:effectLst/>
                <a:latin typeface="+mn-lt"/>
                <a:ea typeface="+mn-ea"/>
                <a:cs typeface="+mn-cs"/>
              </a:rPr>
              <a:t>Túžime žiť v radosti, túžime žiť v plnosti, túžime žiť večne. </a:t>
            </a:r>
            <a:endParaRPr lang="sk-SK" sz="1200" b="1" kern="1200" dirty="0">
              <a:solidFill>
                <a:schemeClr val="tx1"/>
              </a:solidFill>
              <a:latin typeface="+mn-lt"/>
              <a:ea typeface="+mn-ea"/>
              <a:cs typeface="+mn-cs"/>
            </a:endParaRPr>
          </a:p>
        </p:txBody>
      </p:sp>
      <p:sp>
        <p:nvSpPr>
          <p:cNvPr id="4" name="Zástupný symbol čísla snímky 3"/>
          <p:cNvSpPr>
            <a:spLocks noGrp="1"/>
          </p:cNvSpPr>
          <p:nvPr>
            <p:ph type="sldNum" sz="quarter" idx="10"/>
          </p:nvPr>
        </p:nvSpPr>
        <p:spPr/>
        <p:txBody>
          <a:bodyPr/>
          <a:lstStyle/>
          <a:p>
            <a:fld id="{70E9BF57-38DA-4574-892F-531C5A87C949}" type="slidenum">
              <a:rPr lang="sk-SK" smtClean="0"/>
              <a:pPr/>
              <a:t>2</a:t>
            </a:fld>
            <a:endParaRPr lang="sk-S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sz="1200" kern="1200" dirty="0" smtClean="0">
                <a:solidFill>
                  <a:schemeClr val="tx1"/>
                </a:solidFill>
                <a:latin typeface="+mn-lt"/>
                <a:ea typeface="+mn-ea"/>
                <a:cs typeface="+mn-cs"/>
              </a:rPr>
              <a:t>Iste </a:t>
            </a:r>
            <a:r>
              <a:rPr lang="sk-SK" sz="1200" kern="1200" baseline="0" dirty="0" smtClean="0">
                <a:solidFill>
                  <a:schemeClr val="tx1"/>
                </a:solidFill>
                <a:latin typeface="+mn-lt"/>
                <a:ea typeface="+mn-ea"/>
                <a:cs typeface="+mn-cs"/>
              </a:rPr>
              <a:t>sa to stalo z aj vám, že ste dostali otázku, či vôbec existuje alebo ako vyzerá nebo, čo tam je, čo sa tam robí, prečo by sme mali chcieť ísť práve tam. Je pravdou, že nebo si nik z nás nevie predstaviť, možno aj preto o ňom až tak často nehovoríme. </a:t>
            </a:r>
            <a:r>
              <a:rPr lang="sk-SK" sz="1200" kern="1200" dirty="0" smtClean="0">
                <a:solidFill>
                  <a:schemeClr val="tx1"/>
                </a:solidFill>
                <a:effectLst/>
                <a:latin typeface="+mn-lt"/>
                <a:ea typeface="+mn-ea"/>
                <a:cs typeface="+mn-cs"/>
              </a:rPr>
              <a:t>Večný život, ktorý na nás čaká po tomto pozemskom živote na mieste, ktoré voláme “nebo“, je jednou z najdôležitejších právd našej viery. Ježiš o ňom</a:t>
            </a:r>
            <a:r>
              <a:rPr lang="sk-SK" sz="1200" kern="1200" baseline="0" dirty="0" smtClean="0">
                <a:solidFill>
                  <a:schemeClr val="tx1"/>
                </a:solidFill>
                <a:effectLst/>
                <a:latin typeface="+mn-lt"/>
                <a:ea typeface="+mn-ea"/>
                <a:cs typeface="+mn-cs"/>
              </a:rPr>
              <a:t> veľmi často hovoril svojim učeníkom.</a:t>
            </a:r>
          </a:p>
          <a:p>
            <a:r>
              <a:rPr lang="sk-SK" sz="1200" i="0" kern="1200" dirty="0" smtClean="0">
                <a:solidFill>
                  <a:schemeClr val="tx1"/>
                </a:solidFill>
                <a:effectLst/>
                <a:latin typeface="+mn-lt"/>
                <a:ea typeface="+mn-ea"/>
                <a:cs typeface="+mn-cs"/>
              </a:rPr>
              <a:t>Najprv sa však pozrime na niekoľko mýtov o nebi, ktorým ľudia veria:</a:t>
            </a:r>
            <a:endParaRPr lang="sk-SK" sz="1200" i="0" kern="1200" baseline="0" dirty="0" smtClean="0">
              <a:solidFill>
                <a:schemeClr val="tx1"/>
              </a:solidFill>
              <a:latin typeface="+mn-lt"/>
              <a:ea typeface="+mn-ea"/>
              <a:cs typeface="+mn-cs"/>
            </a:endParaRPr>
          </a:p>
          <a:p>
            <a:r>
              <a:rPr lang="sk-SK" sz="1200" b="1" kern="1200" baseline="0" dirty="0" smtClean="0">
                <a:solidFill>
                  <a:schemeClr val="tx1"/>
                </a:solidFill>
                <a:latin typeface="+mn-lt"/>
                <a:ea typeface="+mn-ea"/>
                <a:cs typeface="+mn-cs"/>
              </a:rPr>
              <a:t>Najväčšie mýty o posmrtnom živote:</a:t>
            </a:r>
          </a:p>
          <a:p>
            <a:endParaRPr lang="sk-SK" sz="1200" b="1" kern="1200" baseline="0" dirty="0" smtClean="0">
              <a:solidFill>
                <a:schemeClr val="tx1"/>
              </a:solidFill>
              <a:latin typeface="+mn-lt"/>
              <a:ea typeface="+mn-ea"/>
              <a:cs typeface="+mn-cs"/>
            </a:endParaRPr>
          </a:p>
          <a:p>
            <a:r>
              <a:rPr lang="sk-SK" sz="1200" b="1" kern="1200" baseline="0" dirty="0" smtClean="0">
                <a:solidFill>
                  <a:schemeClr val="tx1"/>
                </a:solidFill>
                <a:latin typeface="+mn-lt"/>
                <a:ea typeface="+mn-ea"/>
                <a:cs typeface="+mn-cs"/>
              </a:rPr>
              <a:t>1. </a:t>
            </a:r>
            <a:r>
              <a:rPr lang="sk-SK" sz="1200" b="1" kern="1200" dirty="0" smtClean="0">
                <a:solidFill>
                  <a:schemeClr val="tx1"/>
                </a:solidFill>
                <a:effectLst/>
                <a:latin typeface="+mn-lt"/>
                <a:ea typeface="+mn-ea"/>
                <a:cs typeface="+mn-cs"/>
              </a:rPr>
              <a:t>Po smrti sa prevtelíme a žijeme znova </a:t>
            </a:r>
            <a:r>
              <a:rPr lang="sk-SK" sz="1200" kern="1200" dirty="0" smtClean="0">
                <a:solidFill>
                  <a:schemeClr val="tx1"/>
                </a:solidFill>
                <a:effectLst/>
                <a:latin typeface="+mn-lt"/>
                <a:ea typeface="+mn-ea"/>
                <a:cs typeface="+mn-cs"/>
              </a:rPr>
              <a:t>– toto tvrdenie vychádza z východných náboženstiev, predovšetkým z hinduizmu a budhizmu. Ako kresťania s tým nemôžeme súhlasiť. Božie slovo hovorí jasne, že </a:t>
            </a:r>
            <a:r>
              <a:rPr lang="sk-SK" sz="1200" i="1" kern="1200" dirty="0" smtClean="0">
                <a:solidFill>
                  <a:schemeClr val="tx1"/>
                </a:solidFill>
                <a:effectLst/>
                <a:latin typeface="+mn-lt"/>
                <a:ea typeface="+mn-ea"/>
                <a:cs typeface="+mn-cs"/>
              </a:rPr>
              <a:t>„ľudia raz zomrú a potom bude súd“ </a:t>
            </a:r>
            <a:r>
              <a:rPr lang="sk-SK" sz="1200" kern="1200" dirty="0" smtClean="0">
                <a:solidFill>
                  <a:schemeClr val="tx1"/>
                </a:solidFill>
                <a:effectLst/>
                <a:latin typeface="+mn-lt"/>
                <a:ea typeface="+mn-ea"/>
                <a:cs typeface="+mn-cs"/>
              </a:rPr>
              <a:t>(</a:t>
            </a:r>
            <a:r>
              <a:rPr lang="sk-SK" sz="1200" kern="1200" dirty="0" err="1" smtClean="0">
                <a:solidFill>
                  <a:schemeClr val="tx1"/>
                </a:solidFill>
                <a:effectLst/>
                <a:latin typeface="+mn-lt"/>
                <a:ea typeface="+mn-ea"/>
                <a:cs typeface="+mn-cs"/>
              </a:rPr>
              <a:t>Hebr</a:t>
            </a:r>
            <a:r>
              <a:rPr lang="sk-SK" sz="1200" kern="1200" dirty="0" smtClean="0">
                <a:solidFill>
                  <a:schemeClr val="tx1"/>
                </a:solidFill>
                <a:effectLst/>
                <a:latin typeface="+mn-lt"/>
                <a:ea typeface="+mn-ea"/>
                <a:cs typeface="+mn-cs"/>
              </a:rPr>
              <a:t> 9, 27). Takisto učenie o </a:t>
            </a:r>
            <a:r>
              <a:rPr lang="sk-SK" sz="1200" kern="1200" dirty="0" err="1" smtClean="0">
                <a:solidFill>
                  <a:schemeClr val="tx1"/>
                </a:solidFill>
                <a:effectLst/>
                <a:latin typeface="+mn-lt"/>
                <a:ea typeface="+mn-ea"/>
                <a:cs typeface="+mn-cs"/>
              </a:rPr>
              <a:t>karme</a:t>
            </a:r>
            <a:r>
              <a:rPr lang="sk-SK" sz="1200" kern="1200" dirty="0" smtClean="0">
                <a:solidFill>
                  <a:schemeClr val="tx1"/>
                </a:solidFill>
                <a:effectLst/>
                <a:latin typeface="+mn-lt"/>
                <a:ea typeface="+mn-ea"/>
                <a:cs typeface="+mn-cs"/>
              </a:rPr>
              <a:t> ako „spravodlivej odmene“ za dobré či zlé skutky v minulom živote je pre nás neprijateľné. </a:t>
            </a:r>
            <a:r>
              <a:rPr lang="sk-SK" sz="1200" kern="1200" dirty="0" err="1" smtClean="0">
                <a:solidFill>
                  <a:schemeClr val="tx1"/>
                </a:solidFill>
                <a:effectLst/>
                <a:latin typeface="+mn-lt"/>
                <a:ea typeface="+mn-ea"/>
                <a:cs typeface="+mn-cs"/>
              </a:rPr>
              <a:t>Karma</a:t>
            </a:r>
            <a:r>
              <a:rPr lang="sk-SK" sz="1200" kern="1200" dirty="0" smtClean="0">
                <a:solidFill>
                  <a:schemeClr val="tx1"/>
                </a:solidFill>
                <a:effectLst/>
                <a:latin typeface="+mn-lt"/>
                <a:ea typeface="+mn-ea"/>
                <a:cs typeface="+mn-cs"/>
              </a:rPr>
              <a:t> by nám napr. bránila starať sa o chudobných, biednych a trpiacich, pretože v jej ponímaní si takto ľudia odpykávajú svoj predošlý nespravodlivý spôsob života a ak by sme im nejako pomohli, obrali by sme ich o odmenu v ďalšom živote. </a:t>
            </a:r>
            <a:r>
              <a:rPr lang="sk-SK" sz="1200" b="1" kern="1200" dirty="0" smtClean="0">
                <a:solidFill>
                  <a:schemeClr val="tx1"/>
                </a:solidFill>
                <a:effectLst/>
                <a:latin typeface="+mn-lt"/>
                <a:ea typeface="+mn-ea"/>
                <a:cs typeface="+mn-cs"/>
              </a:rPr>
              <a:t>My veríme v život po smrti, kde posledné slovo budú mať spravodlivosť a milosrdenstvo</a:t>
            </a:r>
            <a:r>
              <a:rPr lang="sk-SK" sz="1200" kern="1200" dirty="0" smtClean="0">
                <a:solidFill>
                  <a:schemeClr val="tx1"/>
                </a:solidFill>
                <a:effectLst/>
                <a:latin typeface="+mn-lt"/>
                <a:ea typeface="+mn-ea"/>
                <a:cs typeface="+mn-cs"/>
              </a:rPr>
              <a:t>, nie </a:t>
            </a:r>
            <a:r>
              <a:rPr lang="sk-SK" sz="1200" kern="1200" dirty="0" err="1" smtClean="0">
                <a:solidFill>
                  <a:schemeClr val="tx1"/>
                </a:solidFill>
                <a:effectLst/>
                <a:latin typeface="+mn-lt"/>
                <a:ea typeface="+mn-ea"/>
                <a:cs typeface="+mn-cs"/>
              </a:rPr>
              <a:t>karma</a:t>
            </a:r>
            <a:r>
              <a:rPr lang="sk-SK" sz="1200" kern="1200" dirty="0" smtClean="0">
                <a:solidFill>
                  <a:schemeClr val="tx1"/>
                </a:solidFill>
                <a:effectLst/>
                <a:latin typeface="+mn-lt"/>
                <a:ea typeface="+mn-ea"/>
                <a:cs typeface="+mn-cs"/>
              </a:rPr>
              <a:t>. </a:t>
            </a:r>
          </a:p>
          <a:p>
            <a:endParaRPr lang="sk-SK" sz="1400" b="1" i="0" kern="1200" baseline="0" dirty="0" smtClean="0">
              <a:solidFill>
                <a:schemeClr val="tx1"/>
              </a:solidFill>
              <a:latin typeface="+mn-lt"/>
              <a:ea typeface="+mn-ea"/>
              <a:cs typeface="+mn-cs"/>
            </a:endParaRPr>
          </a:p>
          <a:p>
            <a:r>
              <a:rPr lang="sk-SK" sz="1400" b="1" i="0" kern="1200" baseline="0" dirty="0" smtClean="0">
                <a:solidFill>
                  <a:schemeClr val="tx1"/>
                </a:solidFill>
                <a:latin typeface="+mn-lt"/>
                <a:ea typeface="+mn-ea"/>
                <a:cs typeface="+mn-cs"/>
              </a:rPr>
              <a:t>2. </a:t>
            </a:r>
            <a:r>
              <a:rPr lang="sk-SK" sz="1200" b="1" kern="1200" dirty="0" smtClean="0">
                <a:solidFill>
                  <a:schemeClr val="tx1"/>
                </a:solidFill>
                <a:effectLst/>
                <a:latin typeface="+mn-lt"/>
                <a:ea typeface="+mn-ea"/>
                <a:cs typeface="+mn-cs"/>
              </a:rPr>
              <a:t>Komu by sa chcelo žiť večne, veď to bude nuda, po smrti sa len rozplynieme a bude koniec – </a:t>
            </a:r>
            <a:r>
              <a:rPr lang="sk-SK" sz="1200" kern="1200" dirty="0" smtClean="0">
                <a:solidFill>
                  <a:schemeClr val="tx1"/>
                </a:solidFill>
                <a:effectLst/>
                <a:latin typeface="+mn-lt"/>
                <a:ea typeface="+mn-ea"/>
                <a:cs typeface="+mn-cs"/>
              </a:rPr>
              <a:t>každý človek predsa chce žiť. Pud sebazáchovy máme zakódovaný hlboko v našej ľudskosti. Pri každej dobrej hre, pri každom dobrodružstve v dobrom spoločenstve ľudí akosi viac pociťujeme túžbu žiť, a to žiť naplno a naveky. Presne toto sú záblesky neba, ktoré sú vzácne a nebo sa nám v nich pripomína. Ťažko dnes stretnete človeka, ktorý by sa chcel len tak rozplynúť a zabudnúť na všetko a na všetkých. Ak by to tak bolo, akákoľvek spravodlivosť by strácala svoj zmysel. Znamenalo by to totiž, že akokoľvek a pre čokoľvek si žil, je to vlastne jedno, raz bude po všetkom a ani zloba, ani dobro vykonané na tomto svete nebude vo večnosti nijako odmenené. Všetko sa rozplynie a stratí svoj význam. Nezdá sa vám táto predstava o beznádeji trochu pochmúrna? Naša viera nám však hovorí čosi iné. Že všetko na tomto svete má svoj zmysel a všetko sa nejakým spôsobom odrazí vo večnosti. Spravodlivosť bude naplnená a láska s dobrom napokon zvíťazia. </a:t>
            </a:r>
          </a:p>
          <a:p>
            <a:r>
              <a:rPr lang="sk-SK" sz="1200" kern="1200" dirty="0" smtClean="0">
                <a:solidFill>
                  <a:schemeClr val="tx1"/>
                </a:solidFill>
                <a:effectLst/>
                <a:latin typeface="+mn-lt"/>
                <a:ea typeface="+mn-ea"/>
                <a:cs typeface="+mn-cs"/>
              </a:rPr>
              <a:t>Nebo je úžasné, reálne a nikdy nekončiace dobrodružstvo. žiadna nuda!</a:t>
            </a:r>
          </a:p>
          <a:p>
            <a:endParaRPr lang="sk-SK" sz="1400" b="1" i="0" kern="1200" baseline="0" dirty="0" smtClean="0">
              <a:solidFill>
                <a:schemeClr val="tx1"/>
              </a:solidFill>
              <a:latin typeface="+mn-lt"/>
              <a:ea typeface="+mn-ea"/>
              <a:cs typeface="+mn-cs"/>
            </a:endParaRPr>
          </a:p>
          <a:p>
            <a:r>
              <a:rPr lang="sk-SK" sz="1400" b="1" i="0" kern="1200" baseline="0" dirty="0" smtClean="0">
                <a:solidFill>
                  <a:schemeClr val="tx1"/>
                </a:solidFill>
                <a:latin typeface="+mn-lt"/>
                <a:ea typeface="+mn-ea"/>
                <a:cs typeface="+mn-cs"/>
              </a:rPr>
              <a:t>3. V nebi sa budeme len donekonečna modliť – „...to radšej pôjdem do pekla, kde sa budú podávať klobásky a pivo“ – </a:t>
            </a:r>
            <a:r>
              <a:rPr lang="sk-SK" sz="1400" b="0" i="0" kern="1200" baseline="0" dirty="0" smtClean="0">
                <a:solidFill>
                  <a:schemeClr val="tx1"/>
                </a:solidFill>
                <a:latin typeface="+mn-lt"/>
                <a:ea typeface="+mn-ea"/>
                <a:cs typeface="+mn-cs"/>
              </a:rPr>
              <a:t>tento obraz je veľmi falošný, lebo nás zvádza k myšlienke, že zlo je zábavnejšie a radostnejšie než dobro. Určite to tak nie je. Zlo vždy ostane zlom a zo zla nič dobré nikdy nevzíde. V pekle sa nepodáva žiadne pivo ani klobásky. Je dôležité vedieť, že peklo je miesto strašného smútku, beznádeje a výčitiek. Zrejme aj preto mnohí vojaci bojujúci vo vojne nazvali peklom práve to, čo zažili na fronte. Určite nik z nich nevtipkoval o klobáskach a o pive. </a:t>
            </a:r>
            <a:endParaRPr lang="sk-SK" sz="1400" b="1" i="0" kern="1200" baseline="0" dirty="0" smtClean="0">
              <a:solidFill>
                <a:schemeClr val="tx1"/>
              </a:solidFill>
              <a:latin typeface="+mn-lt"/>
              <a:ea typeface="+mn-ea"/>
              <a:cs typeface="+mn-cs"/>
            </a:endParaRPr>
          </a:p>
          <a:p>
            <a:endParaRPr lang="sk-SK" sz="1400" b="1" i="0" kern="1200" baseline="0" dirty="0" smtClean="0">
              <a:solidFill>
                <a:schemeClr val="tx1"/>
              </a:solidFill>
              <a:latin typeface="+mn-lt"/>
              <a:ea typeface="+mn-ea"/>
              <a:cs typeface="+mn-cs"/>
            </a:endParaRPr>
          </a:p>
          <a:p>
            <a:r>
              <a:rPr lang="sk-SK" sz="1400" b="1" i="0" kern="1200" baseline="0" dirty="0" smtClean="0">
                <a:solidFill>
                  <a:schemeClr val="tx1"/>
                </a:solidFill>
                <a:latin typeface="+mn-lt"/>
                <a:ea typeface="+mn-ea"/>
                <a:cs typeface="+mn-cs"/>
              </a:rPr>
              <a:t>4. Čo ak v nebi nenájdem tých, ktorých som mal tak rád, čo ak sa tam nedostali – na čo tam mám ísť? – </a:t>
            </a:r>
            <a:r>
              <a:rPr lang="sk-SK" sz="1400" b="0" i="0" kern="1200" baseline="0" dirty="0" smtClean="0">
                <a:solidFill>
                  <a:schemeClr val="tx1"/>
                </a:solidFill>
                <a:latin typeface="+mn-lt"/>
                <a:ea typeface="+mn-ea"/>
                <a:cs typeface="+mn-cs"/>
              </a:rPr>
              <a:t>je to ťažká, ale úprimná otázka. Jeden chlapec – sirota - ju raz položil svojmu animátorovi po tom, čo jeho matka umrela na ulici. Myslel si, že Boh ju iste nevzal do neba, a tak si nevedel predstaviť, že keď tam raz príde, ona tam nebude.</a:t>
            </a:r>
            <a:br>
              <a:rPr lang="sk-SK" sz="1400" b="0" i="0" kern="1200" baseline="0" dirty="0" smtClean="0">
                <a:solidFill>
                  <a:schemeClr val="tx1"/>
                </a:solidFill>
                <a:latin typeface="+mn-lt"/>
                <a:ea typeface="+mn-ea"/>
                <a:cs typeface="+mn-cs"/>
              </a:rPr>
            </a:br>
            <a:r>
              <a:rPr lang="sk-SK" sz="1400" b="0" i="0" kern="1200" baseline="0" dirty="0" smtClean="0">
                <a:solidFill>
                  <a:schemeClr val="tx1"/>
                </a:solidFill>
                <a:latin typeface="+mn-lt"/>
                <a:ea typeface="+mn-ea"/>
                <a:cs typeface="+mn-cs"/>
              </a:rPr>
              <a:t>Vždy máme nádej. Náš Boh je veľmi milosrdný a my vždy smieme dúfať, že vo svojom milosrdenstve spasí aj veľkých hriešnikov, vždy ho môžeme prosiť za kohokoľvek. Nikto nemôže o nikom nikdy povedať, že je určite zatratený alebo v pekle. Nik nemá právo stavať sa do roly sudcu.  Raz možno budeme prekvapení, koho každého v nebi stretneme. Preto si často obnovujme nádej, že v nebi sú všetci tí, ktorí nás milujú a tešia sa na nás. </a:t>
            </a:r>
          </a:p>
          <a:p>
            <a:endParaRPr lang="sk-SK" sz="1400" b="0" i="0" kern="1200" baseline="0" dirty="0" smtClean="0">
              <a:solidFill>
                <a:schemeClr val="tx1"/>
              </a:solidFill>
              <a:latin typeface="+mn-lt"/>
              <a:ea typeface="+mn-ea"/>
              <a:cs typeface="+mn-cs"/>
            </a:endParaRPr>
          </a:p>
          <a:p>
            <a:r>
              <a:rPr lang="sk-SK" sz="1400" b="1" i="0" kern="1200" baseline="0" dirty="0" smtClean="0">
                <a:solidFill>
                  <a:schemeClr val="tx1"/>
                </a:solidFill>
                <a:latin typeface="+mn-lt"/>
                <a:ea typeface="+mn-ea"/>
                <a:cs typeface="+mn-cs"/>
              </a:rPr>
              <a:t>5. Ja sa do neba aj tak nedostanem, azda mi stačí aspoň očistec. Som totiž príliš zlý a hriešny. A tak si radšej budem úprimne žiť svoju hriešnosť ako sa pokrytecky hrať na svätého – </a:t>
            </a:r>
            <a:r>
              <a:rPr lang="sk-SK" sz="1400" b="0" i="0" kern="1200" baseline="0" dirty="0" smtClean="0">
                <a:solidFill>
                  <a:schemeClr val="tx1"/>
                </a:solidFill>
                <a:latin typeface="+mn-lt"/>
                <a:ea typeface="+mn-ea"/>
                <a:cs typeface="+mn-cs"/>
              </a:rPr>
              <a:t>aj toto tvrdenie je veľmi falošné. V podstate hovorí, že do neba sa aj tak nedostanem (možno preto, lebo je len pre vyvolených a ja k nim určite nepatrím) a na očistec mi hádam stačí to, ako žijem teraz. Úprimná hriešnosť môže byť síce úprimná, ale toto rešpekt v nikom nevzbudí. Z takéhoto nasmerovania vyplýva pre nás jeden konkrétny dôsledok: „Nemusím sa snažiť, nemusím na sebe nič meniť, ani to, čo by som možno mal. Nemusím žiť najlepšie ako dokážem. Môžem sem-tam niečo ukradnúť, niekomu ublížiť, niekoho oklamať a podviesť. Na očistec to predsa stačí.“ Je to ako keď sa žiak alebo športovec s obrovským potenciálom  uspokojí iba s priemerom. Vďaka priemernosti vyplývajúcej z lenivosti nikdy nedokáže naplno rozvinúť to, čo je v ňom ukryté. Bohu sa naša lenivosť nepáči, lebo tak chceme niečo menej, ako je on sám. On chce, aby sme prišli do neba prvou triedou, nie aby sme skončili v očistci, ktorý je pre niektorých poslednou šancou.  </a:t>
            </a:r>
            <a:endParaRPr lang="sk-SK" sz="1400" b="1" i="0" kern="1200" baseline="0" dirty="0" smtClean="0">
              <a:solidFill>
                <a:schemeClr val="tx1"/>
              </a:solidFill>
              <a:latin typeface="+mn-lt"/>
              <a:ea typeface="+mn-ea"/>
              <a:cs typeface="+mn-cs"/>
            </a:endParaRPr>
          </a:p>
        </p:txBody>
      </p:sp>
      <p:sp>
        <p:nvSpPr>
          <p:cNvPr id="4" name="Zástupný symbol čísla snímky 3"/>
          <p:cNvSpPr>
            <a:spLocks noGrp="1"/>
          </p:cNvSpPr>
          <p:nvPr>
            <p:ph type="sldNum" sz="quarter" idx="10"/>
          </p:nvPr>
        </p:nvSpPr>
        <p:spPr/>
        <p:txBody>
          <a:bodyPr/>
          <a:lstStyle/>
          <a:p>
            <a:fld id="{70E9BF57-38DA-4574-892F-531C5A87C949}" type="slidenum">
              <a:rPr lang="sk-SK" smtClean="0"/>
              <a:pPr/>
              <a:t>3</a:t>
            </a:fld>
            <a:endParaRPr lang="sk-S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b="0" baseline="0" dirty="0" smtClean="0"/>
              <a:t>Niektorí ľudia tvrdia, že nebo je nejaké rajské miesto. Iní zasa hovoria, že nebo je stav, stav duše. </a:t>
            </a:r>
            <a:r>
              <a:rPr lang="sk-SK" b="0" baseline="0" dirty="0" smtClean="0"/>
              <a:t>Tak </a:t>
            </a:r>
            <a:r>
              <a:rPr lang="sk-SK" b="0" baseline="0" dirty="0" smtClean="0"/>
              <a:t>či onak, naša viera nám predstavuje nebo ako miesto pri Bohu, a byť v nebi znamená byť v plnosti s Bohom. </a:t>
            </a:r>
            <a:br>
              <a:rPr lang="sk-SK" b="0" baseline="0" dirty="0" smtClean="0"/>
            </a:br>
            <a:r>
              <a:rPr lang="sk-SK" b="0" baseline="0" dirty="0" smtClean="0"/>
              <a:t>Byť v Božej prítomnosti, poznávať ho a radovať sa s ním, to je nebo – Biblia k tomu podáva najkrajšie opisy, aké v nej máme: Je to opis nežnej matky, ktorá s láskou vinie k sebe svoje dieťa (</a:t>
            </a:r>
            <a:r>
              <a:rPr lang="sk-SK" b="0" baseline="0" dirty="0" err="1" smtClean="0"/>
              <a:t>Iz</a:t>
            </a:r>
            <a:r>
              <a:rPr lang="sk-SK" b="0" baseline="0" dirty="0" smtClean="0"/>
              <a:t> 43, 4, </a:t>
            </a:r>
            <a:r>
              <a:rPr lang="sk-SK" b="0" baseline="0" dirty="0" err="1" smtClean="0"/>
              <a:t>Iz</a:t>
            </a:r>
            <a:r>
              <a:rPr lang="sk-SK" b="0" baseline="0" dirty="0" smtClean="0"/>
              <a:t> 66, 13), je to opísané ako veľká hostina, kde sú všetci šťastní a spoločne oslavujú víťazstvo (</a:t>
            </a:r>
            <a:r>
              <a:rPr lang="sk-SK" b="0" baseline="0" dirty="0" err="1" smtClean="0"/>
              <a:t>Iz</a:t>
            </a:r>
            <a:r>
              <a:rPr lang="sk-SK" b="0" baseline="0" dirty="0" smtClean="0"/>
              <a:t> 6 – 9), je to ako svadba, kde Ženích s veľkou zaľúbenosťou prijíma svoju nevestu (</a:t>
            </a:r>
            <a:r>
              <a:rPr lang="sk-SK" b="0" baseline="0" dirty="0" err="1" smtClean="0"/>
              <a:t>Zjv</a:t>
            </a:r>
            <a:r>
              <a:rPr lang="sk-SK" b="0" baseline="0" dirty="0" smtClean="0"/>
              <a:t> 19, 9).  </a:t>
            </a:r>
            <a:br>
              <a:rPr lang="sk-SK" b="0" baseline="0" dirty="0" smtClean="0"/>
            </a:br>
            <a:r>
              <a:rPr lang="sk-SK" b="0" baseline="0" dirty="0" smtClean="0"/>
              <a:t>Nebo je skrátka niečo, po čom sa oplatí túžiť. Vlastne ešte viac – pre nebo sa oplatí vzdať všetkého, vytrpieť všetko (prví kresťania a mučeníci sú príkladom, že pre nebo sa oplatí vzdať sa aj vlastného života), vyčkať a ostať verný. Nebo je niečo tak úžasné, že si to ani nedokážeme predstaviť. </a:t>
            </a:r>
            <a:r>
              <a:rPr lang="sk-SK" b="1" baseline="0" dirty="0" smtClean="0"/>
              <a:t>Je to ako najkrajší sen, najomamnejšia vôňa, najslastnejší pocit, najšťastnejší zážitok tvojho života - a teraz to vynásob „krát“ tisíc... také je nebo...vlastne ešte lepšie ako toto.</a:t>
            </a:r>
          </a:p>
        </p:txBody>
      </p:sp>
      <p:sp>
        <p:nvSpPr>
          <p:cNvPr id="4" name="Zástupný symbol čísla snímky 3"/>
          <p:cNvSpPr>
            <a:spLocks noGrp="1"/>
          </p:cNvSpPr>
          <p:nvPr>
            <p:ph type="sldNum" sz="quarter" idx="10"/>
          </p:nvPr>
        </p:nvSpPr>
        <p:spPr/>
        <p:txBody>
          <a:bodyPr/>
          <a:lstStyle/>
          <a:p>
            <a:fld id="{70E9BF57-38DA-4574-892F-531C5A87C949}" type="slidenum">
              <a:rPr lang="sk-SK" smtClean="0"/>
              <a:pPr/>
              <a:t>4</a:t>
            </a:fld>
            <a:endParaRPr lang="sk-SK"/>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b="1" dirty="0" smtClean="0"/>
              <a:t>Čo sa robí v nebi? – krátka diskusia</a:t>
            </a:r>
          </a:p>
          <a:p>
            <a:r>
              <a:rPr lang="sk-SK" b="0" dirty="0" smtClean="0"/>
              <a:t>Môžeme hádať</a:t>
            </a:r>
            <a:r>
              <a:rPr lang="sk-SK" b="0" baseline="0" dirty="0" smtClean="0"/>
              <a:t>, čo všetko sa tam robí, avšak </a:t>
            </a:r>
            <a:r>
              <a:rPr lang="sk-SK" b="0" baseline="0" smtClean="0"/>
              <a:t>jediná istá odpoveď </a:t>
            </a:r>
            <a:r>
              <a:rPr lang="sk-SK" b="0" baseline="0" dirty="0" smtClean="0"/>
              <a:t>na túto otázku je že</a:t>
            </a:r>
            <a:r>
              <a:rPr lang="sk-SK" b="0" dirty="0" smtClean="0"/>
              <a:t> </a:t>
            </a:r>
            <a:r>
              <a:rPr lang="sk-SK" b="1" dirty="0" smtClean="0"/>
              <a:t>– V NEBI SA ŽIJE.</a:t>
            </a:r>
          </a:p>
          <a:p>
            <a:r>
              <a:rPr lang="sk-SK" b="0" dirty="0" smtClean="0"/>
              <a:t>Je to </a:t>
            </a:r>
            <a:r>
              <a:rPr lang="sk-SK" b="1" dirty="0" smtClean="0"/>
              <a:t>život</a:t>
            </a:r>
            <a:r>
              <a:rPr lang="sk-SK" b="0" dirty="0" smtClean="0"/>
              <a:t>, ktorý presahuje naše najtajnejšie</a:t>
            </a:r>
            <a:r>
              <a:rPr lang="sk-SK" b="0" baseline="0" dirty="0" smtClean="0"/>
              <a:t> túžby, je to život v plnosti lásky, dokonalého prijatia, bez strachu, bez hanby, bez obáv z konca a bolesti. Je to život, v ktorom naplno zistíme, kým naozaj sme a kým je pre nás náš Boh. </a:t>
            </a:r>
          </a:p>
          <a:p>
            <a:r>
              <a:rPr lang="sk-SK" b="0" baseline="0" dirty="0" smtClean="0"/>
              <a:t>Ako presne nebo vyzerá, teraz nevieme. Keby sme ho mohli čo len na chvíľu vidieť, nechceli by sme už ďalej takto žiť a náš pozemský život by nám natoľko zovšednel, že by sa pre nás stal skôr utrpením. Vieme len to, že sa oplatí všetko vydržať, zniesť a vytrvať, aby sme sa tam dostali. Sv. Pavol, ktorý zažil veľa bolesti, námahy a prenasledovania, to výstižne zhrnul slovami: </a:t>
            </a:r>
            <a:r>
              <a:rPr lang="sk-SK" b="0" i="1" baseline="0" dirty="0" smtClean="0"/>
              <a:t>„myslím, že utrpenia tohto veku nie sú </a:t>
            </a:r>
            <a:r>
              <a:rPr lang="sk-SK" b="0" i="1" baseline="0" dirty="0" err="1" smtClean="0"/>
              <a:t>hodny</a:t>
            </a:r>
            <a:r>
              <a:rPr lang="sk-SK" b="0" i="1" baseline="0" dirty="0" smtClean="0"/>
              <a:t> porovnávania s budúcou slávou, ktorá sa má na nás zjaviť“ </a:t>
            </a:r>
            <a:r>
              <a:rPr lang="sk-SK" b="0" i="0" baseline="0" dirty="0" smtClean="0"/>
              <a:t>(</a:t>
            </a:r>
            <a:r>
              <a:rPr lang="sk-SK" b="0" i="0" baseline="0" dirty="0" err="1" smtClean="0"/>
              <a:t>Rim</a:t>
            </a:r>
            <a:r>
              <a:rPr lang="sk-SK" b="0" i="0" baseline="0" dirty="0" smtClean="0"/>
              <a:t> 8, 18)</a:t>
            </a:r>
            <a:endParaRPr lang="sk-SK" b="0" dirty="0" smtClean="0"/>
          </a:p>
        </p:txBody>
      </p:sp>
      <p:sp>
        <p:nvSpPr>
          <p:cNvPr id="4" name="Zástupný symbol čísla snímky 3"/>
          <p:cNvSpPr>
            <a:spLocks noGrp="1"/>
          </p:cNvSpPr>
          <p:nvPr>
            <p:ph type="sldNum" sz="quarter" idx="10"/>
          </p:nvPr>
        </p:nvSpPr>
        <p:spPr/>
        <p:txBody>
          <a:bodyPr/>
          <a:lstStyle/>
          <a:p>
            <a:fld id="{70E9BF57-38DA-4574-892F-531C5A87C949}" type="slidenum">
              <a:rPr lang="sk-SK" smtClean="0"/>
              <a:pPr/>
              <a:t>5</a:t>
            </a:fld>
            <a:endParaRPr lang="sk-SK"/>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Ježiš v evanjeliách</a:t>
            </a:r>
            <a:r>
              <a:rPr lang="sk-SK" baseline="0" dirty="0" smtClean="0"/>
              <a:t> veľmi často používa pre nebo výrazy – </a:t>
            </a:r>
            <a:r>
              <a:rPr lang="sk-SK" b="1" baseline="0" dirty="0" smtClean="0"/>
              <a:t>Božie kráľovstvo, nebeské kráľovstvo.</a:t>
            </a:r>
            <a:r>
              <a:rPr lang="sk-SK" baseline="0" dirty="0" smtClean="0"/>
              <a:t> Hovorí o ňom ako o niečom definitívnom, keď ho prirovnáva k rybárskej sieti (</a:t>
            </a:r>
            <a:r>
              <a:rPr lang="sk-SK" baseline="0" dirty="0" err="1" smtClean="0"/>
              <a:t>Mt</a:t>
            </a:r>
            <a:r>
              <a:rPr lang="sk-SK" baseline="0" dirty="0" smtClean="0"/>
              <a:t> 13, 47, 51) alebo keď ho opisuje ako dedičstvo chudobných v duchu (</a:t>
            </a:r>
            <a:r>
              <a:rPr lang="sk-SK" baseline="0" dirty="0" err="1" smtClean="0"/>
              <a:t>Mt</a:t>
            </a:r>
            <a:r>
              <a:rPr lang="sk-SK" baseline="0" dirty="0" smtClean="0"/>
              <a:t> 5, 3). Všetky prirovnania smerujú k osobe Ježiša, lebo </a:t>
            </a:r>
            <a:r>
              <a:rPr lang="sk-SK" b="1" baseline="0" dirty="0" smtClean="0"/>
              <a:t>nebeské kráľovstvo, to je sám Ježiš</a:t>
            </a:r>
            <a:r>
              <a:rPr lang="sk-SK" b="0" baseline="0" dirty="0" smtClean="0"/>
              <a:t> </a:t>
            </a:r>
            <a:r>
              <a:rPr lang="sk-SK" baseline="0" dirty="0" smtClean="0"/>
              <a:t>prítomný medzi nami. A ak chceš naozaj žiť nebo už tu na zemi, ži čo najviac s Ježišom. Život s ním prináša svetlo pravdy, silu milosti, radosti z odpustenia a príchuť večnosti už tu na zemi. Iba tento život prináša zmysel, nádej a chuť.  </a:t>
            </a:r>
          </a:p>
          <a:p>
            <a:r>
              <a:rPr lang="sk-SK" b="1" baseline="0" dirty="0" smtClean="0"/>
              <a:t>Môžete podľa vlastného usúdenia pustiť video – svedectvo muža, ktorý prežil klinickú smrť, ako stretol Boha a opýtal sa ho na zmysel života (trvanie - 11:35s): https://www.youtube.com/watch?v=gR4FMXJdYgc&amp;ab_channel=NaHrane</a:t>
            </a:r>
            <a:endParaRPr lang="sk-SK" b="1" dirty="0" smtClean="0"/>
          </a:p>
        </p:txBody>
      </p:sp>
      <p:sp>
        <p:nvSpPr>
          <p:cNvPr id="4" name="Zástupný symbol čísla snímky 3"/>
          <p:cNvSpPr>
            <a:spLocks noGrp="1"/>
          </p:cNvSpPr>
          <p:nvPr>
            <p:ph type="sldNum" sz="quarter" idx="10"/>
          </p:nvPr>
        </p:nvSpPr>
        <p:spPr/>
        <p:txBody>
          <a:bodyPr/>
          <a:lstStyle/>
          <a:p>
            <a:fld id="{70E9BF57-38DA-4574-892F-531C5A87C949}" type="slidenum">
              <a:rPr lang="sk-SK" smtClean="0"/>
              <a:pPr/>
              <a:t>6</a:t>
            </a:fld>
            <a:endParaRPr lang="sk-S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Kliknite sem a upravte štýl predlohy nadpisov.</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Kliknite sem a upravte štýl predlohy podnadpisov.</a:t>
            </a:r>
            <a:endParaRPr lang="sk-SK"/>
          </a:p>
        </p:txBody>
      </p:sp>
      <p:sp>
        <p:nvSpPr>
          <p:cNvPr id="4" name="Zástupný symbol dátumu 3"/>
          <p:cNvSpPr>
            <a:spLocks noGrp="1"/>
          </p:cNvSpPr>
          <p:nvPr>
            <p:ph type="dt" sz="half" idx="10"/>
          </p:nvPr>
        </p:nvSpPr>
        <p:spPr/>
        <p:txBody>
          <a:bodyPr/>
          <a:lstStyle/>
          <a:p>
            <a:fld id="{83CC6FA0-D3E3-481E-9116-5713AB901BA7}" type="datetimeFigureOut">
              <a:rPr lang="sk-SK" smtClean="0"/>
              <a:pPr/>
              <a:t>19. 9. 2024</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900DE7BE-6EE4-4A08-9825-EDA9C4635802}" type="slidenum">
              <a:rPr lang="sk-SK" smtClean="0"/>
              <a:pPr/>
              <a:t>‹#›</a:t>
            </a:fld>
            <a:endParaRPr lang="sk-SK"/>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83CC6FA0-D3E3-481E-9116-5713AB901BA7}" type="datetimeFigureOut">
              <a:rPr lang="sk-SK" smtClean="0"/>
              <a:pPr/>
              <a:t>19. 9. 2024</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900DE7BE-6EE4-4A08-9825-EDA9C4635802}" type="slidenum">
              <a:rPr lang="sk-SK" smtClean="0"/>
              <a:pPr/>
              <a:t>‹#›</a:t>
            </a:fld>
            <a:endParaRPr lang="sk-SK"/>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83CC6FA0-D3E3-481E-9116-5713AB901BA7}" type="datetimeFigureOut">
              <a:rPr lang="sk-SK" smtClean="0"/>
              <a:pPr/>
              <a:t>19. 9. 2024</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900DE7BE-6EE4-4A08-9825-EDA9C4635802}" type="slidenum">
              <a:rPr lang="sk-SK" smtClean="0"/>
              <a:pPr/>
              <a:t>‹#›</a:t>
            </a:fld>
            <a:endParaRPr lang="sk-SK"/>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83CC6FA0-D3E3-481E-9116-5713AB901BA7}" type="datetimeFigureOut">
              <a:rPr lang="sk-SK" smtClean="0"/>
              <a:pPr/>
              <a:t>19. 9. 2024</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900DE7BE-6EE4-4A08-9825-EDA9C4635802}" type="slidenum">
              <a:rPr lang="sk-SK" smtClean="0"/>
              <a:pPr/>
              <a:t>‹#›</a:t>
            </a:fld>
            <a:endParaRPr lang="sk-SK"/>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Kliknite sem a upravte štýly predlohy textu.</a:t>
            </a:r>
          </a:p>
        </p:txBody>
      </p:sp>
      <p:sp>
        <p:nvSpPr>
          <p:cNvPr id="4" name="Zástupný symbol dátumu 3"/>
          <p:cNvSpPr>
            <a:spLocks noGrp="1"/>
          </p:cNvSpPr>
          <p:nvPr>
            <p:ph type="dt" sz="half" idx="10"/>
          </p:nvPr>
        </p:nvSpPr>
        <p:spPr/>
        <p:txBody>
          <a:bodyPr/>
          <a:lstStyle/>
          <a:p>
            <a:fld id="{83CC6FA0-D3E3-481E-9116-5713AB901BA7}" type="datetimeFigureOut">
              <a:rPr lang="sk-SK" smtClean="0"/>
              <a:pPr/>
              <a:t>19. 9. 2024</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900DE7BE-6EE4-4A08-9825-EDA9C4635802}" type="slidenum">
              <a:rPr lang="sk-SK" smtClean="0"/>
              <a:pPr/>
              <a:t>‹#›</a:t>
            </a:fld>
            <a:endParaRPr lang="sk-SK"/>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fld id="{83CC6FA0-D3E3-481E-9116-5713AB901BA7}" type="datetimeFigureOut">
              <a:rPr lang="sk-SK" smtClean="0"/>
              <a:pPr/>
              <a:t>19. 9. 2024</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900DE7BE-6EE4-4A08-9825-EDA9C4635802}" type="slidenum">
              <a:rPr lang="sk-SK" smtClean="0"/>
              <a:pPr/>
              <a:t>‹#›</a:t>
            </a:fld>
            <a:endParaRPr lang="sk-SK"/>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fld id="{83CC6FA0-D3E3-481E-9116-5713AB901BA7}" type="datetimeFigureOut">
              <a:rPr lang="sk-SK" smtClean="0"/>
              <a:pPr/>
              <a:t>19. 9. 2024</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900DE7BE-6EE4-4A08-9825-EDA9C4635802}" type="slidenum">
              <a:rPr lang="sk-SK" smtClean="0"/>
              <a:pPr/>
              <a:t>‹#›</a:t>
            </a:fld>
            <a:endParaRPr lang="sk-SK"/>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dátumu 2"/>
          <p:cNvSpPr>
            <a:spLocks noGrp="1"/>
          </p:cNvSpPr>
          <p:nvPr>
            <p:ph type="dt" sz="half" idx="10"/>
          </p:nvPr>
        </p:nvSpPr>
        <p:spPr/>
        <p:txBody>
          <a:bodyPr/>
          <a:lstStyle/>
          <a:p>
            <a:fld id="{83CC6FA0-D3E3-481E-9116-5713AB901BA7}" type="datetimeFigureOut">
              <a:rPr lang="sk-SK" smtClean="0"/>
              <a:pPr/>
              <a:t>19. 9. 2024</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900DE7BE-6EE4-4A08-9825-EDA9C4635802}" type="slidenum">
              <a:rPr lang="sk-SK" smtClean="0"/>
              <a:pPr/>
              <a:t>‹#›</a:t>
            </a:fld>
            <a:endParaRPr lang="sk-SK"/>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83CC6FA0-D3E3-481E-9116-5713AB901BA7}" type="datetimeFigureOut">
              <a:rPr lang="sk-SK" smtClean="0"/>
              <a:pPr/>
              <a:t>19. 9. 2024</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900DE7BE-6EE4-4A08-9825-EDA9C4635802}" type="slidenum">
              <a:rPr lang="sk-SK" smtClean="0"/>
              <a:pPr/>
              <a:t>‹#›</a:t>
            </a:fld>
            <a:endParaRPr lang="sk-SK"/>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Kliknite sem a upravte štýl predlohy nadpisov.</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83CC6FA0-D3E3-481E-9116-5713AB901BA7}" type="datetimeFigureOut">
              <a:rPr lang="sk-SK" smtClean="0"/>
              <a:pPr/>
              <a:t>19. 9. 2024</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900DE7BE-6EE4-4A08-9825-EDA9C4635802}" type="slidenum">
              <a:rPr lang="sk-SK" smtClean="0"/>
              <a:pPr/>
              <a:t>‹#›</a:t>
            </a:fld>
            <a:endParaRPr lang="sk-SK"/>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Kliknite sem a upravte štýl predlohy nadpisov.</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83CC6FA0-D3E3-481E-9116-5713AB901BA7}" type="datetimeFigureOut">
              <a:rPr lang="sk-SK" smtClean="0"/>
              <a:pPr/>
              <a:t>19. 9. 2024</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900DE7BE-6EE4-4A08-9825-EDA9C4635802}" type="slidenum">
              <a:rPr lang="sk-SK" smtClean="0"/>
              <a:pPr/>
              <a:t>‹#›</a:t>
            </a:fld>
            <a:endParaRPr lang="sk-SK"/>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CC6FA0-D3E3-481E-9116-5713AB901BA7}" type="datetimeFigureOut">
              <a:rPr lang="sk-SK" smtClean="0"/>
              <a:pPr/>
              <a:t>19. 9. 2024</a:t>
            </a:fld>
            <a:endParaRPr lang="sk-SK"/>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0DE7BE-6EE4-4A08-9825-EDA9C4635802}" type="slidenum">
              <a:rPr lang="sk-SK" smtClean="0"/>
              <a:pPr/>
              <a:t>‹#›</a:t>
            </a:fld>
            <a:endParaRPr lang="sk-SK"/>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KU_DANO\Downloads\Dizajn bez názv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552" y="-144463"/>
            <a:ext cx="11015183" cy="73448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ctrTitle"/>
          </p:nvPr>
        </p:nvSpPr>
        <p:spPr>
          <a:xfrm>
            <a:off x="-60594" y="5929812"/>
            <a:ext cx="10343265" cy="2232249"/>
          </a:xfrm>
        </p:spPr>
        <p:txBody>
          <a:bodyPr>
            <a:prstTxWarp prst="textArchUp">
              <a:avLst>
                <a:gd name="adj" fmla="val 10800000"/>
              </a:avLst>
            </a:prstTxWarp>
            <a:noAutofit/>
          </a:bodyPr>
          <a:lstStyle/>
          <a:p>
            <a:r>
              <a:rPr lang="sk-SK" sz="7200" b="1" spc="300" dirty="0" smtClean="0">
                <a:ln w="900" cmpd="sng">
                  <a:solidFill>
                    <a:schemeClr val="accent1">
                      <a:satMod val="190000"/>
                      <a:alpha val="55000"/>
                    </a:schemeClr>
                  </a:solidFill>
                  <a:prstDash val="solid"/>
                </a:ln>
                <a:solidFill>
                  <a:schemeClr val="accent1">
                    <a:satMod val="200000"/>
                    <a:tint val="3000"/>
                  </a:schemeClr>
                </a:solidFill>
                <a:effectLst>
                  <a:glow rad="228600">
                    <a:schemeClr val="accent4">
                      <a:satMod val="175000"/>
                      <a:alpha val="40000"/>
                    </a:schemeClr>
                  </a:glow>
                  <a:innerShdw blurRad="101600" dist="76200" dir="5400000">
                    <a:schemeClr val="accent1">
                      <a:satMod val="190000"/>
                      <a:tint val="100000"/>
                      <a:alpha val="74000"/>
                    </a:schemeClr>
                  </a:innerShdw>
                </a:effectLst>
                <a:latin typeface="Tempus Sans ITC" panose="04020404030D07020202" pitchFamily="82" charset="0"/>
                <a:cs typeface="Times New Roman" pitchFamily="18" charset="0"/>
              </a:rPr>
              <a:t>Život naplno </a:t>
            </a:r>
            <a:br>
              <a:rPr lang="sk-SK" sz="7200" b="1" spc="300" dirty="0" smtClean="0">
                <a:ln w="900" cmpd="sng">
                  <a:solidFill>
                    <a:schemeClr val="accent1">
                      <a:satMod val="190000"/>
                      <a:alpha val="55000"/>
                    </a:schemeClr>
                  </a:solidFill>
                  <a:prstDash val="solid"/>
                </a:ln>
                <a:solidFill>
                  <a:schemeClr val="accent1">
                    <a:satMod val="200000"/>
                    <a:tint val="3000"/>
                  </a:schemeClr>
                </a:solidFill>
                <a:effectLst>
                  <a:glow rad="228600">
                    <a:schemeClr val="accent4">
                      <a:satMod val="175000"/>
                      <a:alpha val="40000"/>
                    </a:schemeClr>
                  </a:glow>
                  <a:innerShdw blurRad="101600" dist="76200" dir="5400000">
                    <a:schemeClr val="accent1">
                      <a:satMod val="190000"/>
                      <a:tint val="100000"/>
                      <a:alpha val="74000"/>
                    </a:schemeClr>
                  </a:innerShdw>
                </a:effectLst>
                <a:latin typeface="Tempus Sans ITC" panose="04020404030D07020202" pitchFamily="82" charset="0"/>
                <a:cs typeface="Times New Roman" pitchFamily="18" charset="0"/>
              </a:rPr>
            </a:br>
            <a:r>
              <a:rPr lang="sk-SK" sz="7200" b="1" spc="300" dirty="0" smtClean="0">
                <a:ln w="900" cmpd="sng">
                  <a:solidFill>
                    <a:schemeClr val="accent1">
                      <a:satMod val="190000"/>
                      <a:alpha val="55000"/>
                    </a:schemeClr>
                  </a:solidFill>
                  <a:prstDash val="solid"/>
                </a:ln>
                <a:solidFill>
                  <a:schemeClr val="accent1">
                    <a:satMod val="200000"/>
                    <a:tint val="3000"/>
                  </a:schemeClr>
                </a:solidFill>
                <a:effectLst>
                  <a:glow rad="228600">
                    <a:schemeClr val="accent4">
                      <a:satMod val="175000"/>
                      <a:alpha val="40000"/>
                    </a:schemeClr>
                  </a:glow>
                  <a:innerShdw blurRad="101600" dist="76200" dir="5400000">
                    <a:schemeClr val="accent1">
                      <a:satMod val="190000"/>
                      <a:tint val="100000"/>
                      <a:alpha val="74000"/>
                    </a:schemeClr>
                  </a:innerShdw>
                </a:effectLst>
                <a:latin typeface="Tempus Sans ITC" panose="04020404030D07020202" pitchFamily="82" charset="0"/>
                <a:cs typeface="Times New Roman" pitchFamily="18" charset="0"/>
              </a:rPr>
              <a:t> </a:t>
            </a:r>
            <a:r>
              <a:rPr lang="sk-SK" sz="7200" b="1" spc="300" dirty="0" err="1" smtClean="0">
                <a:ln w="900" cmpd="sng">
                  <a:solidFill>
                    <a:schemeClr val="accent1">
                      <a:satMod val="190000"/>
                      <a:alpha val="55000"/>
                    </a:schemeClr>
                  </a:solidFill>
                  <a:prstDash val="solid"/>
                </a:ln>
                <a:solidFill>
                  <a:schemeClr val="accent1">
                    <a:satMod val="200000"/>
                    <a:tint val="3000"/>
                  </a:schemeClr>
                </a:solidFill>
                <a:effectLst>
                  <a:glow rad="228600">
                    <a:schemeClr val="accent4">
                      <a:satMod val="175000"/>
                      <a:alpha val="40000"/>
                    </a:schemeClr>
                  </a:glow>
                  <a:innerShdw blurRad="101600" dist="76200" dir="5400000">
                    <a:schemeClr val="accent1">
                      <a:satMod val="190000"/>
                      <a:tint val="100000"/>
                      <a:alpha val="74000"/>
                    </a:schemeClr>
                  </a:innerShdw>
                </a:effectLst>
                <a:latin typeface="Tempus Sans ITC" panose="04020404030D07020202" pitchFamily="82" charset="0"/>
                <a:cs typeface="Times New Roman" pitchFamily="18" charset="0"/>
              </a:rPr>
              <a:t>predchuť</a:t>
            </a:r>
            <a:r>
              <a:rPr lang="sk-SK" sz="7200" b="1" spc="300" dirty="0" smtClean="0">
                <a:ln w="900" cmpd="sng">
                  <a:solidFill>
                    <a:schemeClr val="accent1">
                      <a:satMod val="190000"/>
                      <a:alpha val="55000"/>
                    </a:schemeClr>
                  </a:solidFill>
                  <a:prstDash val="solid"/>
                </a:ln>
                <a:solidFill>
                  <a:schemeClr val="accent1">
                    <a:satMod val="200000"/>
                    <a:tint val="3000"/>
                  </a:schemeClr>
                </a:solidFill>
                <a:effectLst>
                  <a:glow rad="228600">
                    <a:schemeClr val="accent4">
                      <a:satMod val="175000"/>
                      <a:alpha val="40000"/>
                    </a:schemeClr>
                  </a:glow>
                  <a:innerShdw blurRad="101600" dist="76200" dir="5400000">
                    <a:schemeClr val="accent1">
                      <a:satMod val="190000"/>
                      <a:tint val="100000"/>
                      <a:alpha val="74000"/>
                    </a:schemeClr>
                  </a:innerShdw>
                </a:effectLst>
                <a:latin typeface="Tempus Sans ITC" panose="04020404030D07020202" pitchFamily="82" charset="0"/>
                <a:cs typeface="Times New Roman" pitchFamily="18" charset="0"/>
              </a:rPr>
              <a:t> neba</a:t>
            </a:r>
            <a:endParaRPr lang="sk-SK" sz="6000" b="1" spc="300" dirty="0">
              <a:ln w="900" cmpd="sng">
                <a:solidFill>
                  <a:schemeClr val="accent1">
                    <a:satMod val="190000"/>
                    <a:alpha val="55000"/>
                  </a:schemeClr>
                </a:solidFill>
                <a:prstDash val="solid"/>
              </a:ln>
              <a:solidFill>
                <a:schemeClr val="accent1">
                  <a:satMod val="200000"/>
                  <a:tint val="3000"/>
                </a:schemeClr>
              </a:solidFill>
              <a:effectLst>
                <a:glow rad="228600">
                  <a:schemeClr val="accent4">
                    <a:satMod val="175000"/>
                    <a:alpha val="40000"/>
                  </a:schemeClr>
                </a:glow>
                <a:innerShdw blurRad="101600" dist="76200" dir="5400000">
                  <a:schemeClr val="accent1">
                    <a:satMod val="190000"/>
                    <a:tint val="100000"/>
                    <a:alpha val="74000"/>
                  </a:schemeClr>
                </a:innerShdw>
              </a:effectLst>
              <a:latin typeface="Tempus Sans ITC" panose="04020404030D07020202" pitchFamily="82" charset="0"/>
              <a:cs typeface="Times New Roman" pitchFamily="18" charset="0"/>
            </a:endParaRPr>
          </a:p>
        </p:txBody>
      </p:sp>
      <p:sp>
        <p:nvSpPr>
          <p:cNvPr id="1028" name="AutoShape 4" descr="VÃ½sledok vyhÄ¾adÃ¡vania obrÃ¡zkov pre dopyt pure he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1030" name="AutoShape 6" descr="VÃ½sledok vyhÄ¾adÃ¡vania obrÃ¡zkov pre dopyt pure he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26626" name="AutoShape 2" descr="Súvisiaci obráz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pic>
        <p:nvPicPr>
          <p:cNvPr id="7" name="Obrázok 4" descr="logo3-01 - menší.png"/>
          <p:cNvPicPr>
            <a:picLocks noChangeAspect="1"/>
          </p:cNvPicPr>
          <p:nvPr/>
        </p:nvPicPr>
        <p:blipFill>
          <a:blip r:embed="rId4" cstate="print">
            <a:lum bright="70000" contrast="-70000"/>
          </a:blip>
          <a:stretch>
            <a:fillRect/>
          </a:stretch>
        </p:blipFill>
        <p:spPr>
          <a:xfrm>
            <a:off x="9182062" y="6002961"/>
            <a:ext cx="1143008" cy="952641"/>
          </a:xfrm>
          <a:prstGeom prst="rect">
            <a:avLst/>
          </a:prstGeom>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07976" y="160338"/>
            <a:ext cx="8836024" cy="1415772"/>
          </a:xfrm>
          <a:prstGeom prst="rect">
            <a:avLst/>
          </a:prstGeom>
        </p:spPr>
        <p:txBody>
          <a:bodyPr wrap="square">
            <a:spAutoFit/>
          </a:bodyPr>
          <a:lstStyle/>
          <a:p>
            <a:pPr fontAlgn="base"/>
            <a:r>
              <a:rPr lang="sk-SK" sz="3200" i="1" spc="300"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latin typeface="Tempus Sans ITC" panose="04020404030D07020202" pitchFamily="82" charset="0"/>
                <a:cs typeface="Times New Roman" pitchFamily="18" charset="0"/>
              </a:rPr>
              <a:t>Prečo má vôbec zmysel hovoriť 								</a:t>
            </a:r>
            <a:r>
              <a:rPr lang="sk-SK" sz="5400" i="1" spc="300"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latin typeface="Tempus Sans ITC" panose="04020404030D07020202" pitchFamily="82" charset="0"/>
                <a:cs typeface="Times New Roman" pitchFamily="18" charset="0"/>
              </a:rPr>
              <a:t>o nebi???</a:t>
            </a:r>
          </a:p>
        </p:txBody>
      </p:sp>
      <p:sp>
        <p:nvSpPr>
          <p:cNvPr id="28677" name="AutoShape 5" descr="VÃ½sledok vyhÄ¾adÃ¡vania obrÃ¡zkov pre dopyt pure gol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28679" name="AutoShape 7" descr="VÃ½sledok vyhÄ¾adÃ¡vania obrÃ¡zkov pre dopyt pure gol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28681" name="AutoShape 9" descr="VÃ½sledok vyhÄ¾adÃ¡vania obrÃ¡zkov pre dopyt pure gol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28690" name="AutoShape 18" descr="VÃ½sledok vyhÄ¾adÃ¡vania obrÃ¡zkov pre dopyt happy babyes, 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28692" name="AutoShape 20" descr="VÃ½sledok vyhÄ¾adÃ¡vania obrÃ¡zkov pre dopyt happy babyes, 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28694" name="AutoShape 22" descr="VÃ½sledok vyhÄ¾adÃ¡vania obrÃ¡zkov pre dopyt happy babyes, 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24578" name="AutoShape 2" descr="Výsledok vyhľadávania obrázkov pre dopyt the battery club"/>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24580" name="AutoShape 4" descr="Výsledok vyhľadávania obrázkov pre dopyt the battery club"/>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24582" name="AutoShape 6" descr="Výsledok vyhľadávania obrázkov pre dopyt the battery club"/>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pic>
        <p:nvPicPr>
          <p:cNvPr id="2050" name="Picture 2" descr="Roman-gladiator GIFs - Get the best GIF on GIPH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7976" y="1888270"/>
            <a:ext cx="8663768" cy="467843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Tuscany land of Cinema - Podere Salicotto"/>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1437443"/>
            <a:ext cx="9144000" cy="56814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2256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Party In Hell With Devil And Shedevil Stock Illustration - Download Image  Now - Crowd of People, Evil, Fire - Natural Phenomenon - iSt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59986">
            <a:off x="4815229" y="391416"/>
            <a:ext cx="4605851" cy="35175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8677" name="AutoShape 5" descr="VÃ½sledok vyhÄ¾adÃ¡vania obrÃ¡zkov pre dopyt pure gol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28679" name="AutoShape 7" descr="VÃ½sledok vyhÄ¾adÃ¡vania obrÃ¡zkov pre dopyt pure gol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6" name="Obdélník 5"/>
          <p:cNvSpPr/>
          <p:nvPr/>
        </p:nvSpPr>
        <p:spPr>
          <a:xfrm>
            <a:off x="107504" y="359461"/>
            <a:ext cx="6660232" cy="584775"/>
          </a:xfrm>
          <a:prstGeom prst="rect">
            <a:avLst/>
          </a:prstGeom>
        </p:spPr>
        <p:txBody>
          <a:bodyPr wrap="square">
            <a:spAutoFit/>
          </a:bodyPr>
          <a:lstStyle/>
          <a:p>
            <a:pPr fontAlgn="base"/>
            <a:r>
              <a:rPr lang="sk-SK" sz="3200" i="1" spc="300"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latin typeface="Tempus Sans ITC" panose="04020404030D07020202" pitchFamily="82" charset="0"/>
                <a:cs typeface="Times New Roman" pitchFamily="18" charset="0"/>
              </a:rPr>
              <a:t>Čo nebo určite nie je...</a:t>
            </a:r>
          </a:p>
        </p:txBody>
      </p:sp>
      <p:sp>
        <p:nvSpPr>
          <p:cNvPr id="28681" name="AutoShape 9" descr="VÃ½sledok vyhÄ¾adÃ¡vania obrÃ¡zkov pre dopyt pure gol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28690" name="AutoShape 18" descr="VÃ½sledok vyhÄ¾adÃ¡vania obrÃ¡zkov pre dopyt happy babyes, 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28692" name="AutoShape 20" descr="VÃ½sledok vyhÄ¾adÃ¡vania obrÃ¡zkov pre dopyt happy babyes, 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28694" name="AutoShape 22" descr="VÃ½sledok vyhÄ¾adÃ¡vania obrÃ¡zkov pre dopyt happy babyes, 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24578" name="AutoShape 2" descr="Výsledok vyhľadávania obrázkov pre dopyt the battery club"/>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24580" name="AutoShape 4" descr="Výsledok vyhľadávania obrázkov pre dopyt the battery club"/>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24582" name="AutoShape 6" descr="Výsledok vyhľadávania obrázkov pre dopyt the battery club"/>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pic>
        <p:nvPicPr>
          <p:cNvPr id="1028" name="Picture 4" descr="Is Heaven Boring? 5 Excellent Reasons Why It Can't Be | AF News | Amazing  Fact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1393"/>
          <a:stretch/>
        </p:blipFill>
        <p:spPr bwMode="auto">
          <a:xfrm>
            <a:off x="3923928" y="3642282"/>
            <a:ext cx="4630399" cy="31871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6" name="Picture 2" descr="Reincarnation. One day I was examining all paper… | by zenny RD | Medi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311374">
            <a:off x="-199085" y="1146805"/>
            <a:ext cx="4985675" cy="36783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dano záloha\Obrázky\maxres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8300" y="-99392"/>
            <a:ext cx="12192000" cy="7200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Obdĺžnik 4"/>
          <p:cNvSpPr/>
          <p:nvPr/>
        </p:nvSpPr>
        <p:spPr>
          <a:xfrm>
            <a:off x="4910427" y="499004"/>
            <a:ext cx="3910045" cy="584775"/>
          </a:xfrm>
          <a:prstGeom prst="rect">
            <a:avLst/>
          </a:prstGeom>
        </p:spPr>
        <p:txBody>
          <a:bodyPr wrap="none">
            <a:spAutoFit/>
          </a:bodyPr>
          <a:lstStyle/>
          <a:p>
            <a:pPr marL="514350" indent="-514350">
              <a:buNone/>
            </a:pPr>
            <a:r>
              <a:rPr lang="sk-SK" sz="3200" i="1" spc="300"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latin typeface="Tempus Sans ITC" panose="04020404030D07020202" pitchFamily="82" charset="0"/>
                <a:cs typeface="Times New Roman" pitchFamily="18" charset="0"/>
              </a:rPr>
              <a:t>Čo je teda nebo...</a:t>
            </a:r>
            <a:endParaRPr lang="sk-SK" sz="2000" i="1" spc="300"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latin typeface="Tempus Sans ITC" panose="04020404030D07020202" pitchFamily="82"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07504" y="142852"/>
            <a:ext cx="7072362" cy="584775"/>
          </a:xfrm>
          <a:prstGeom prst="rect">
            <a:avLst/>
          </a:prstGeom>
          <a:noFill/>
        </p:spPr>
        <p:txBody>
          <a:bodyPr wrap="square" rtlCol="0">
            <a:spAutoFit/>
          </a:bodyPr>
          <a:lstStyle/>
          <a:p>
            <a:r>
              <a:rPr lang="sk-SK" sz="3200" i="1" spc="300"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latin typeface="Tempus Sans ITC" panose="04020404030D07020202" pitchFamily="82" charset="0"/>
                <a:cs typeface="Times New Roman" pitchFamily="18" charset="0"/>
              </a:rPr>
              <a:t>Čo sa robí v nebi???</a:t>
            </a:r>
          </a:p>
        </p:txBody>
      </p:sp>
      <p:sp>
        <p:nvSpPr>
          <p:cNvPr id="5" name="Zástupný symbol obsahu 2"/>
          <p:cNvSpPr txBox="1">
            <a:spLocks/>
          </p:cNvSpPr>
          <p:nvPr/>
        </p:nvSpPr>
        <p:spPr>
          <a:xfrm>
            <a:off x="0" y="1071546"/>
            <a:ext cx="4499992" cy="1452130"/>
          </a:xfrm>
          <a:prstGeom prst="rect">
            <a:avLst/>
          </a:prstGeom>
        </p:spPr>
        <p:txBody>
          <a:bodyPr vert="horz" lIns="91440" tIns="45720" rIns="91440" bIns="45720" rtlCol="0">
            <a:noAutofit/>
          </a:bodyPr>
          <a:lstStyle/>
          <a:p>
            <a:pPr marL="514350" marR="0" lvl="0" indent="-514350" defTabSz="914400" rtl="0" eaLnBrk="1" fontAlgn="auto" latinLnBrk="0" hangingPunct="1">
              <a:lnSpc>
                <a:spcPct val="150000"/>
              </a:lnSpc>
              <a:spcBef>
                <a:spcPct val="20000"/>
              </a:spcBef>
              <a:spcAft>
                <a:spcPts val="0"/>
              </a:spcAft>
              <a:buClrTx/>
              <a:buSzTx/>
              <a:tabLst/>
              <a:defRPr/>
            </a:pPr>
            <a:r>
              <a:rPr kumimoji="0" lang="sk-SK" sz="2400" u="none" strike="noStrike" kern="1200" spc="300" normalizeH="0" baseline="0" noProof="0"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uLnTx/>
                <a:uFillTx/>
                <a:latin typeface="Times New Roman" pitchFamily="18" charset="0"/>
                <a:cs typeface="Times New Roman" pitchFamily="18" charset="0"/>
              </a:rPr>
              <a:t>Čo a koho nájdeš v nebi?:</a:t>
            </a:r>
          </a:p>
          <a:p>
            <a:pPr marL="514350" marR="0" lvl="0" indent="-514350" defTabSz="914400" rtl="0" eaLnBrk="1" fontAlgn="auto" latinLnBrk="0" hangingPunct="1">
              <a:lnSpc>
                <a:spcPct val="150000"/>
              </a:lnSpc>
              <a:spcBef>
                <a:spcPct val="20000"/>
              </a:spcBef>
              <a:spcAft>
                <a:spcPts val="0"/>
              </a:spcAft>
              <a:buClrTx/>
              <a:buSzTx/>
              <a:buFontTx/>
              <a:buChar char="-"/>
              <a:tabLst/>
              <a:defRPr/>
            </a:pPr>
            <a:r>
              <a:rPr kumimoji="0" lang="sk-SK" sz="1600" u="none" strike="noStrike" kern="1200" spc="300" normalizeH="0" baseline="0" noProof="0"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uLnTx/>
                <a:uFillTx/>
                <a:latin typeface="Times New Roman" pitchFamily="18" charset="0"/>
                <a:cs typeface="Times New Roman" pitchFamily="18" charset="0"/>
              </a:rPr>
              <a:t>láskavého Boha nekonečnej hodnoty</a:t>
            </a:r>
            <a:r>
              <a:rPr kumimoji="0" lang="sk-SK" sz="1600" u="none" strike="noStrike" kern="1200" spc="300" normalizeH="0" noProof="0"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uLnTx/>
                <a:uFillTx/>
                <a:latin typeface="Times New Roman" pitchFamily="18" charset="0"/>
                <a:cs typeface="Times New Roman" pitchFamily="18" charset="0"/>
              </a:rPr>
              <a:t>;</a:t>
            </a:r>
          </a:p>
          <a:p>
            <a:pPr marL="514350" marR="0" lvl="0" indent="-514350" defTabSz="914400" rtl="0" eaLnBrk="1" fontAlgn="auto" latinLnBrk="0" hangingPunct="1">
              <a:lnSpc>
                <a:spcPct val="150000"/>
              </a:lnSpc>
              <a:spcBef>
                <a:spcPct val="20000"/>
              </a:spcBef>
              <a:spcAft>
                <a:spcPts val="0"/>
              </a:spcAft>
              <a:buClrTx/>
              <a:buSzTx/>
              <a:buFontTx/>
              <a:buChar char="-"/>
              <a:tabLst/>
              <a:defRPr/>
            </a:pPr>
            <a:r>
              <a:rPr lang="sk-SK" sz="1600" spc="300"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dokonalé prijatie a radosť;</a:t>
            </a:r>
          </a:p>
          <a:p>
            <a:pPr marL="514350" marR="0" lvl="0" indent="-514350" defTabSz="914400" rtl="0" eaLnBrk="1" fontAlgn="auto" latinLnBrk="0" hangingPunct="1">
              <a:lnSpc>
                <a:spcPct val="150000"/>
              </a:lnSpc>
              <a:spcBef>
                <a:spcPct val="20000"/>
              </a:spcBef>
              <a:spcAft>
                <a:spcPts val="0"/>
              </a:spcAft>
              <a:buClrTx/>
              <a:buSzTx/>
              <a:buFontTx/>
              <a:buChar char="-"/>
              <a:tabLst/>
              <a:defRPr/>
            </a:pPr>
            <a:r>
              <a:rPr lang="sk-SK" sz="1600" spc="300"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nekončiaci život v plnosti;</a:t>
            </a:r>
          </a:p>
          <a:p>
            <a:pPr marL="514350" marR="0" lvl="0" indent="-514350" defTabSz="914400" rtl="0" eaLnBrk="1" fontAlgn="auto" latinLnBrk="0" hangingPunct="1">
              <a:lnSpc>
                <a:spcPct val="150000"/>
              </a:lnSpc>
              <a:spcBef>
                <a:spcPct val="20000"/>
              </a:spcBef>
              <a:spcAft>
                <a:spcPts val="0"/>
              </a:spcAft>
              <a:buClrTx/>
              <a:buSzTx/>
              <a:buFontTx/>
              <a:buChar char="-"/>
              <a:tabLst/>
              <a:defRPr/>
            </a:pPr>
            <a:r>
              <a:rPr kumimoji="0" lang="sk-SK" sz="1600" u="none" strike="noStrike" kern="1200" spc="300" normalizeH="0" noProof="0"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uLnTx/>
                <a:uFillTx/>
                <a:latin typeface="Times New Roman" pitchFamily="18" charset="0"/>
                <a:cs typeface="Times New Roman" pitchFamily="18" charset="0"/>
              </a:rPr>
              <a:t>odpovede na všetky svoje otázky;</a:t>
            </a:r>
          </a:p>
          <a:p>
            <a:pPr marL="514350" marR="0" lvl="0" indent="-514350" defTabSz="914400" rtl="0" eaLnBrk="1" fontAlgn="auto" latinLnBrk="0" hangingPunct="1">
              <a:lnSpc>
                <a:spcPct val="150000"/>
              </a:lnSpc>
              <a:spcBef>
                <a:spcPct val="20000"/>
              </a:spcBef>
              <a:spcAft>
                <a:spcPts val="0"/>
              </a:spcAft>
              <a:buClrTx/>
              <a:buSzTx/>
              <a:buFontTx/>
              <a:buChar char="-"/>
              <a:tabLst/>
              <a:defRPr/>
            </a:pPr>
            <a:r>
              <a:rPr lang="sk-SK" sz="1600" spc="300"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mnohonásobnú odmenu </a:t>
            </a:r>
            <a:br>
              <a:rPr lang="sk-SK" sz="1600" spc="300"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br>
            <a:r>
              <a:rPr lang="sk-SK" sz="1600" spc="300"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za všetko ťažké a nespravodlivé, čo si znášal;</a:t>
            </a:r>
          </a:p>
          <a:p>
            <a:pPr marL="514350" marR="0" lvl="0" indent="-514350" defTabSz="914400" rtl="0" eaLnBrk="1" fontAlgn="auto" latinLnBrk="0" hangingPunct="1">
              <a:lnSpc>
                <a:spcPct val="150000"/>
              </a:lnSpc>
              <a:spcBef>
                <a:spcPct val="20000"/>
              </a:spcBef>
              <a:spcAft>
                <a:spcPts val="0"/>
              </a:spcAft>
              <a:buClrTx/>
              <a:buSzTx/>
              <a:buFontTx/>
              <a:buChar char="-"/>
              <a:tabLst/>
              <a:defRPr/>
            </a:pPr>
            <a:r>
              <a:rPr lang="sk-SK" sz="1600" spc="300"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vyliečenie z každej choroby, bolesti a utrpenia;</a:t>
            </a:r>
          </a:p>
          <a:p>
            <a:pPr marL="514350" marR="0" lvl="0" indent="-514350" defTabSz="914400" rtl="0" eaLnBrk="1" fontAlgn="auto" latinLnBrk="0" hangingPunct="1">
              <a:lnSpc>
                <a:spcPct val="150000"/>
              </a:lnSpc>
              <a:spcBef>
                <a:spcPct val="20000"/>
              </a:spcBef>
              <a:spcAft>
                <a:spcPts val="0"/>
              </a:spcAft>
              <a:buClrTx/>
              <a:buSzTx/>
              <a:buFontTx/>
              <a:buChar char="-"/>
              <a:tabLst/>
              <a:defRPr/>
            </a:pPr>
            <a:r>
              <a:rPr kumimoji="0" lang="sk-SK" sz="1600" u="none" strike="noStrike" kern="1200" spc="300" normalizeH="0" noProof="0"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uLnTx/>
                <a:uFillTx/>
                <a:latin typeface="Times New Roman" pitchFamily="18" charset="0"/>
                <a:cs typeface="Times New Roman" pitchFamily="18" charset="0"/>
              </a:rPr>
              <a:t>úžasnú rodinu, priateľov Boha, ktorí tam na teba čakajú;</a:t>
            </a:r>
          </a:p>
          <a:p>
            <a:pPr marL="514350" marR="0" lvl="0" indent="-514350" defTabSz="914400" rtl="0" eaLnBrk="1" fontAlgn="auto" latinLnBrk="0" hangingPunct="1">
              <a:lnSpc>
                <a:spcPct val="150000"/>
              </a:lnSpc>
              <a:spcBef>
                <a:spcPct val="20000"/>
              </a:spcBef>
              <a:spcAft>
                <a:spcPts val="0"/>
              </a:spcAft>
              <a:buClrTx/>
              <a:buSzTx/>
              <a:buFontTx/>
              <a:buChar char="-"/>
              <a:tabLst/>
              <a:defRPr/>
            </a:pPr>
            <a:endParaRPr kumimoji="0" lang="sk-SK" sz="2000" u="none" strike="noStrike" kern="1200" normalizeH="0" noProof="0"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uLnTx/>
              <a:uFillTx/>
              <a:latin typeface="Times New Roman" pitchFamily="18" charset="0"/>
              <a:ea typeface="+mn-ea"/>
              <a:cs typeface="Times New Roman" pitchFamily="18" charset="0"/>
            </a:endParaRPr>
          </a:p>
        </p:txBody>
      </p:sp>
      <p:pic>
        <p:nvPicPr>
          <p:cNvPr id="1026" name="Picture 2" descr="A fraternal embrace of Gods people the holy redemption and salvation  through Jesus Christ Generative AI Illustration Stock Illustration | Adobe  Stock"/>
          <p:cNvPicPr>
            <a:picLocks noChangeAspect="1" noChangeArrowheads="1"/>
          </p:cNvPicPr>
          <p:nvPr/>
        </p:nvPicPr>
        <p:blipFill rotWithShape="1">
          <a:blip r:embed="rId3">
            <a:extLst>
              <a:ext uri="{28A0092B-C50C-407E-A947-70E740481C1C}">
                <a14:useLocalDpi xmlns:a14="http://schemas.microsoft.com/office/drawing/2010/main" val="0"/>
              </a:ext>
            </a:extLst>
          </a:blip>
          <a:srcRect l="4294" t="-15394" r="1043" b="15394"/>
          <a:stretch/>
        </p:blipFill>
        <p:spPr bwMode="auto">
          <a:xfrm>
            <a:off x="4230007" y="-1465430"/>
            <a:ext cx="5454561" cy="86388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checkerboard(across)">
                                      <p:cBhvr>
                                        <p:cTn id="10" dur="500"/>
                                        <p:tgtEl>
                                          <p:spTgt spid="5">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checkerboard(across)">
                                      <p:cBhvr>
                                        <p:cTn id="13" dur="500"/>
                                        <p:tgtEl>
                                          <p:spTgt spid="5">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checkerboard(across)">
                                      <p:cBhvr>
                                        <p:cTn id="16" dur="500"/>
                                        <p:tgtEl>
                                          <p:spTgt spid="5">
                                            <p:txEl>
                                              <p:pRg st="3" end="3"/>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checkerboard(across)">
                                      <p:cBhvr>
                                        <p:cTn id="19" dur="500"/>
                                        <p:tgtEl>
                                          <p:spTgt spid="5">
                                            <p:txEl>
                                              <p:pRg st="4" end="4"/>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checkerboard(across)">
                                      <p:cBhvr>
                                        <p:cTn id="22" dur="500"/>
                                        <p:tgtEl>
                                          <p:spTgt spid="5">
                                            <p:txEl>
                                              <p:pRg st="5" end="5"/>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checkerboard(across)">
                                      <p:cBhvr>
                                        <p:cTn id="25" dur="500"/>
                                        <p:tgtEl>
                                          <p:spTgt spid="5">
                                            <p:txEl>
                                              <p:pRg st="6" end="6"/>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checkerboard(across)">
                                      <p:cBhvr>
                                        <p:cTn id="28"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dano záloha\Obrázky\AdobeStock_1329039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791" y="-14114"/>
            <a:ext cx="12625283" cy="7259538"/>
          </a:xfrm>
          <a:prstGeom prst="rect">
            <a:avLst/>
          </a:prstGeom>
          <a:noFill/>
          <a:extLst>
            <a:ext uri="{909E8E84-426E-40DD-AFC4-6F175D3DCCD1}">
              <a14:hiddenFill xmlns:a14="http://schemas.microsoft.com/office/drawing/2010/main">
                <a:solidFill>
                  <a:srgbClr val="FFFFFF"/>
                </a:solidFill>
              </a14:hiddenFill>
            </a:ext>
          </a:extLst>
        </p:spPr>
      </p:pic>
      <p:sp>
        <p:nvSpPr>
          <p:cNvPr id="6" name="Obdélník 5"/>
          <p:cNvSpPr/>
          <p:nvPr/>
        </p:nvSpPr>
        <p:spPr>
          <a:xfrm>
            <a:off x="214282" y="142852"/>
            <a:ext cx="8929718" cy="584775"/>
          </a:xfrm>
          <a:prstGeom prst="rect">
            <a:avLst/>
          </a:prstGeom>
        </p:spPr>
        <p:txBody>
          <a:bodyPr wrap="square">
            <a:spAutoFit/>
          </a:bodyPr>
          <a:lstStyle/>
          <a:p>
            <a:pPr marL="514350" indent="-514350">
              <a:buNone/>
            </a:pPr>
            <a:r>
              <a:rPr lang="sk-SK" sz="3200" i="1" spc="300"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latin typeface="Tempus Sans ITC" panose="04020404030D07020202" pitchFamily="82" charset="0"/>
                <a:cs typeface="Times New Roman" pitchFamily="18" charset="0"/>
              </a:rPr>
              <a:t>Ako žiť nebo už dnes</a:t>
            </a:r>
            <a:endParaRPr lang="sk-SK" sz="2000" i="1" spc="300"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latin typeface="Tempus Sans ITC" panose="04020404030D07020202" pitchFamily="82"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214282" y="428604"/>
            <a:ext cx="8534182" cy="8002191"/>
          </a:xfrm>
          <a:prstGeom prst="rect">
            <a:avLst/>
          </a:prstGeom>
          <a:noFill/>
        </p:spPr>
        <p:txBody>
          <a:bodyPr wrap="square" rtlCol="0">
            <a:spAutoFit/>
          </a:bodyPr>
          <a:lstStyle/>
          <a:p>
            <a:r>
              <a:rPr lang="sk-SK" sz="2800" i="1" spc="300"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Otázky do skupiniek:</a:t>
            </a:r>
          </a:p>
          <a:p>
            <a:endParaRPr lang="sk-SK" sz="2000" i="1" spc="300"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endParaRPr>
          </a:p>
          <a:p>
            <a:pPr lvl="0"/>
            <a:r>
              <a:rPr lang="sk-SK" sz="2600" i="1" dirty="0" smtClean="0">
                <a:effectLst>
                  <a:glow rad="228600">
                    <a:schemeClr val="accent1">
                      <a:satMod val="175000"/>
                      <a:alpha val="40000"/>
                    </a:schemeClr>
                  </a:glow>
                </a:effectLst>
                <a:latin typeface="Times New Roman" panose="02020603050405020304" pitchFamily="18" charset="0"/>
                <a:cs typeface="Times New Roman" panose="02020603050405020304" pitchFamily="18" charset="0"/>
              </a:rPr>
              <a:t>1. Napadla </a:t>
            </a:r>
            <a:r>
              <a:rPr lang="sk-SK" sz="2600" i="1" dirty="0">
                <a:effectLst>
                  <a:glow rad="228600">
                    <a:schemeClr val="accent1">
                      <a:satMod val="175000"/>
                      <a:alpha val="40000"/>
                    </a:schemeClr>
                  </a:glow>
                </a:effectLst>
                <a:latin typeface="Times New Roman" panose="02020603050405020304" pitchFamily="18" charset="0"/>
                <a:cs typeface="Times New Roman" panose="02020603050405020304" pitchFamily="18" charset="0"/>
              </a:rPr>
              <a:t>ti už niekedy otázka, čo sa s tebou stane, </a:t>
            </a:r>
            <a:r>
              <a:rPr lang="sk-SK" sz="2600" i="1" dirty="0" smtClean="0">
                <a:effectLst>
                  <a:glow rad="228600">
                    <a:schemeClr val="accent1">
                      <a:satMod val="175000"/>
                      <a:alpha val="40000"/>
                    </a:schemeClr>
                  </a:glow>
                </a:effectLst>
                <a:latin typeface="Times New Roman" panose="02020603050405020304" pitchFamily="18" charset="0"/>
                <a:cs typeface="Times New Roman" panose="02020603050405020304" pitchFamily="18" charset="0"/>
              </a:rPr>
              <a:t/>
            </a:r>
            <a:br>
              <a:rPr lang="sk-SK" sz="2600" i="1" dirty="0" smtClean="0">
                <a:effectLst>
                  <a:glow rad="228600">
                    <a:schemeClr val="accent1">
                      <a:satMod val="175000"/>
                      <a:alpha val="40000"/>
                    </a:schemeClr>
                  </a:glow>
                </a:effectLst>
                <a:latin typeface="Times New Roman" panose="02020603050405020304" pitchFamily="18" charset="0"/>
                <a:cs typeface="Times New Roman" panose="02020603050405020304" pitchFamily="18" charset="0"/>
              </a:rPr>
            </a:br>
            <a:r>
              <a:rPr lang="sk-SK" sz="2600" i="1" dirty="0" smtClean="0">
                <a:effectLst>
                  <a:glow rad="228600">
                    <a:schemeClr val="accent1">
                      <a:satMod val="175000"/>
                      <a:alpha val="40000"/>
                    </a:schemeClr>
                  </a:glow>
                </a:effectLst>
                <a:latin typeface="Times New Roman" panose="02020603050405020304" pitchFamily="18" charset="0"/>
                <a:cs typeface="Times New Roman" panose="02020603050405020304" pitchFamily="18" charset="0"/>
              </a:rPr>
              <a:t>keď </a:t>
            </a:r>
            <a:r>
              <a:rPr lang="sk-SK" sz="2600" i="1" dirty="0">
                <a:effectLst>
                  <a:glow rad="228600">
                    <a:schemeClr val="accent1">
                      <a:satMod val="175000"/>
                      <a:alpha val="40000"/>
                    </a:schemeClr>
                  </a:glow>
                </a:effectLst>
                <a:latin typeface="Times New Roman" panose="02020603050405020304" pitchFamily="18" charset="0"/>
                <a:cs typeface="Times New Roman" panose="02020603050405020304" pitchFamily="18" charset="0"/>
              </a:rPr>
              <a:t>skončí tento život? Ako si si vtedy odpovedal</a:t>
            </a:r>
            <a:r>
              <a:rPr lang="sk-SK" sz="2600" i="1" dirty="0" smtClean="0">
                <a:effectLst>
                  <a:glow rad="228600">
                    <a:schemeClr val="accent1">
                      <a:satMod val="175000"/>
                      <a:alpha val="40000"/>
                    </a:schemeClr>
                  </a:glow>
                </a:effectLst>
                <a:latin typeface="Times New Roman" panose="02020603050405020304" pitchFamily="18" charset="0"/>
                <a:cs typeface="Times New Roman" panose="02020603050405020304" pitchFamily="18" charset="0"/>
              </a:rPr>
              <a:t>?</a:t>
            </a:r>
          </a:p>
          <a:p>
            <a:pPr lvl="0"/>
            <a:endParaRPr lang="sk-SK" sz="2600" i="1" dirty="0" smtClean="0">
              <a:effectLst>
                <a:glow rad="228600">
                  <a:schemeClr val="accent1">
                    <a:satMod val="175000"/>
                    <a:alpha val="40000"/>
                  </a:schemeClr>
                </a:glow>
              </a:effectLst>
              <a:latin typeface="Times New Roman" panose="02020603050405020304" pitchFamily="18" charset="0"/>
              <a:cs typeface="Times New Roman" panose="02020603050405020304" pitchFamily="18" charset="0"/>
            </a:endParaRPr>
          </a:p>
          <a:p>
            <a:pPr lvl="0"/>
            <a:r>
              <a:rPr lang="sk-SK" sz="2600" i="1" dirty="0" smtClean="0">
                <a:effectLst>
                  <a:glow rad="228600">
                    <a:schemeClr val="accent1">
                      <a:satMod val="175000"/>
                      <a:alpha val="40000"/>
                    </a:schemeClr>
                  </a:glow>
                </a:effectLst>
                <a:latin typeface="Times New Roman" panose="02020603050405020304" pitchFamily="18" charset="0"/>
                <a:cs typeface="Times New Roman" panose="02020603050405020304" pitchFamily="18" charset="0"/>
              </a:rPr>
              <a:t>2. Ktorý </a:t>
            </a:r>
            <a:r>
              <a:rPr lang="sk-SK" sz="2600" i="1" dirty="0">
                <a:effectLst>
                  <a:glow rad="228600">
                    <a:schemeClr val="accent1">
                      <a:satMod val="175000"/>
                      <a:alpha val="40000"/>
                    </a:schemeClr>
                  </a:glow>
                </a:effectLst>
                <a:latin typeface="Times New Roman" panose="02020603050405020304" pitchFamily="18" charset="0"/>
                <a:cs typeface="Times New Roman" panose="02020603050405020304" pitchFamily="18" charset="0"/>
              </a:rPr>
              <a:t>z mýtov o živote vo večnosti, čo si dne počul, je medzi mladými najrozšírenejší?  Prečo je to tak?</a:t>
            </a:r>
            <a:br>
              <a:rPr lang="sk-SK" sz="2600" i="1" dirty="0">
                <a:effectLst>
                  <a:glow rad="228600">
                    <a:schemeClr val="accent1">
                      <a:satMod val="175000"/>
                      <a:alpha val="40000"/>
                    </a:schemeClr>
                  </a:glow>
                </a:effectLst>
                <a:latin typeface="Times New Roman" panose="02020603050405020304" pitchFamily="18" charset="0"/>
                <a:cs typeface="Times New Roman" panose="02020603050405020304" pitchFamily="18" charset="0"/>
              </a:rPr>
            </a:br>
            <a:endParaRPr lang="sk-SK" sz="2600" dirty="0">
              <a:effectLst>
                <a:glow rad="228600">
                  <a:schemeClr val="accent1">
                    <a:satMod val="175000"/>
                    <a:alpha val="40000"/>
                  </a:schemeClr>
                </a:glow>
              </a:effectLst>
              <a:latin typeface="Times New Roman" panose="02020603050405020304" pitchFamily="18" charset="0"/>
              <a:cs typeface="Times New Roman" panose="02020603050405020304" pitchFamily="18" charset="0"/>
            </a:endParaRPr>
          </a:p>
          <a:p>
            <a:pPr lvl="0"/>
            <a:r>
              <a:rPr lang="sk-SK" sz="2600" i="1" dirty="0" smtClean="0">
                <a:effectLst>
                  <a:glow rad="228600">
                    <a:schemeClr val="accent1">
                      <a:satMod val="175000"/>
                      <a:alpha val="40000"/>
                    </a:schemeClr>
                  </a:glow>
                </a:effectLst>
                <a:latin typeface="Times New Roman" panose="02020603050405020304" pitchFamily="18" charset="0"/>
                <a:cs typeface="Times New Roman" panose="02020603050405020304" pitchFamily="18" charset="0"/>
              </a:rPr>
              <a:t>3. Čo </a:t>
            </a:r>
            <a:r>
              <a:rPr lang="sk-SK" sz="2600" i="1" dirty="0">
                <a:effectLst>
                  <a:glow rad="228600">
                    <a:schemeClr val="accent1">
                      <a:satMod val="175000"/>
                      <a:alpha val="40000"/>
                    </a:schemeClr>
                  </a:glow>
                </a:effectLst>
                <a:latin typeface="Times New Roman" panose="02020603050405020304" pitchFamily="18" charset="0"/>
                <a:cs typeface="Times New Roman" panose="02020603050405020304" pitchFamily="18" charset="0"/>
              </a:rPr>
              <a:t>si odnášaš z dnešnej témy</a:t>
            </a:r>
            <a:r>
              <a:rPr lang="sk-SK" sz="2600" i="1" dirty="0" smtClean="0">
                <a:effectLst>
                  <a:glow rad="228600">
                    <a:schemeClr val="accent1">
                      <a:satMod val="175000"/>
                      <a:alpha val="40000"/>
                    </a:schemeClr>
                  </a:glow>
                </a:effectLst>
                <a:latin typeface="Times New Roman" panose="02020603050405020304" pitchFamily="18" charset="0"/>
                <a:cs typeface="Times New Roman" panose="02020603050405020304" pitchFamily="18" charset="0"/>
              </a:rPr>
              <a:t>?</a:t>
            </a:r>
          </a:p>
          <a:p>
            <a:pPr lvl="0"/>
            <a:endParaRPr lang="sk-SK" sz="2600" dirty="0">
              <a:effectLst>
                <a:glow rad="228600">
                  <a:schemeClr val="accent1">
                    <a:satMod val="175000"/>
                    <a:alpha val="40000"/>
                  </a:schemeClr>
                </a:glow>
              </a:effectLst>
              <a:latin typeface="Times New Roman" panose="02020603050405020304" pitchFamily="18" charset="0"/>
              <a:cs typeface="Times New Roman" panose="02020603050405020304" pitchFamily="18" charset="0"/>
            </a:endParaRPr>
          </a:p>
          <a:p>
            <a:pPr lvl="0"/>
            <a:r>
              <a:rPr lang="sk-SK" sz="2600" i="1" dirty="0" smtClean="0">
                <a:effectLst>
                  <a:glow rad="228600">
                    <a:schemeClr val="accent1">
                      <a:satMod val="175000"/>
                      <a:alpha val="40000"/>
                    </a:schemeClr>
                  </a:glow>
                </a:effectLst>
                <a:latin typeface="Times New Roman" panose="02020603050405020304" pitchFamily="18" charset="0"/>
                <a:cs typeface="Times New Roman" panose="02020603050405020304" pitchFamily="18" charset="0"/>
              </a:rPr>
              <a:t>4. Keby </a:t>
            </a:r>
            <a:r>
              <a:rPr lang="sk-SK" sz="2600" i="1" dirty="0">
                <a:effectLst>
                  <a:glow rad="228600">
                    <a:schemeClr val="accent1">
                      <a:satMod val="175000"/>
                      <a:alpha val="40000"/>
                    </a:schemeClr>
                  </a:glow>
                </a:effectLst>
                <a:latin typeface="Times New Roman" panose="02020603050405020304" pitchFamily="18" charset="0"/>
                <a:cs typeface="Times New Roman" panose="02020603050405020304" pitchFamily="18" charset="0"/>
              </a:rPr>
              <a:t>si mal teraz niekomu vysvetliť, čo je nebo, </a:t>
            </a:r>
            <a:r>
              <a:rPr lang="sk-SK" sz="2600" i="1" dirty="0" smtClean="0">
                <a:effectLst>
                  <a:glow rad="228600">
                    <a:schemeClr val="accent1">
                      <a:satMod val="175000"/>
                      <a:alpha val="40000"/>
                    </a:schemeClr>
                  </a:glow>
                </a:effectLst>
                <a:latin typeface="Times New Roman" panose="02020603050405020304" pitchFamily="18" charset="0"/>
                <a:cs typeface="Times New Roman" panose="02020603050405020304" pitchFamily="18" charset="0"/>
              </a:rPr>
              <a:t/>
            </a:r>
            <a:br>
              <a:rPr lang="sk-SK" sz="2600" i="1" dirty="0" smtClean="0">
                <a:effectLst>
                  <a:glow rad="228600">
                    <a:schemeClr val="accent1">
                      <a:satMod val="175000"/>
                      <a:alpha val="40000"/>
                    </a:schemeClr>
                  </a:glow>
                </a:effectLst>
                <a:latin typeface="Times New Roman" panose="02020603050405020304" pitchFamily="18" charset="0"/>
                <a:cs typeface="Times New Roman" panose="02020603050405020304" pitchFamily="18" charset="0"/>
              </a:rPr>
            </a:br>
            <a:r>
              <a:rPr lang="sk-SK" sz="2600" i="1" dirty="0" smtClean="0">
                <a:effectLst>
                  <a:glow rad="228600">
                    <a:schemeClr val="accent1">
                      <a:satMod val="175000"/>
                      <a:alpha val="40000"/>
                    </a:schemeClr>
                  </a:glow>
                </a:effectLst>
                <a:latin typeface="Times New Roman" panose="02020603050405020304" pitchFamily="18" charset="0"/>
                <a:cs typeface="Times New Roman" panose="02020603050405020304" pitchFamily="18" charset="0"/>
              </a:rPr>
              <a:t>čo </a:t>
            </a:r>
            <a:r>
              <a:rPr lang="sk-SK" sz="2600" i="1" dirty="0">
                <a:effectLst>
                  <a:glow rad="228600">
                    <a:schemeClr val="accent1">
                      <a:satMod val="175000"/>
                      <a:alpha val="40000"/>
                    </a:schemeClr>
                  </a:glow>
                </a:effectLst>
                <a:latin typeface="Times New Roman" panose="02020603050405020304" pitchFamily="18" charset="0"/>
                <a:cs typeface="Times New Roman" panose="02020603050405020304" pitchFamily="18" charset="0"/>
              </a:rPr>
              <a:t>by si povedal</a:t>
            </a:r>
            <a:r>
              <a:rPr lang="sk-SK" sz="2600" i="1" dirty="0" smtClean="0">
                <a:effectLst>
                  <a:glow rad="228600">
                    <a:schemeClr val="accent1">
                      <a:satMod val="175000"/>
                      <a:alpha val="40000"/>
                    </a:schemeClr>
                  </a:glow>
                </a:effectLst>
                <a:latin typeface="Times New Roman" panose="02020603050405020304" pitchFamily="18" charset="0"/>
                <a:cs typeface="Times New Roman" panose="02020603050405020304" pitchFamily="18" charset="0"/>
              </a:rPr>
              <a:t>?</a:t>
            </a:r>
            <a:endParaRPr lang="sk-SK" sz="2600" dirty="0" smtClean="0">
              <a:effectLst>
                <a:glow rad="228600">
                  <a:schemeClr val="accent1">
                    <a:satMod val="175000"/>
                    <a:alpha val="40000"/>
                  </a:schemeClr>
                </a:glow>
              </a:effectLst>
              <a:latin typeface="Times New Roman" panose="02020603050405020304" pitchFamily="18" charset="0"/>
              <a:cs typeface="Times New Roman" panose="02020603050405020304" pitchFamily="18" charset="0"/>
            </a:endParaRPr>
          </a:p>
          <a:p>
            <a:pPr lvl="0"/>
            <a:endParaRPr lang="sk-SK" sz="2600" i="1" dirty="0">
              <a:effectLst>
                <a:glow rad="228600">
                  <a:schemeClr val="accent1">
                    <a:satMod val="175000"/>
                    <a:alpha val="40000"/>
                  </a:schemeClr>
                </a:glow>
              </a:effectLst>
              <a:latin typeface="Times New Roman" panose="02020603050405020304" pitchFamily="18" charset="0"/>
              <a:cs typeface="Times New Roman" panose="02020603050405020304" pitchFamily="18" charset="0"/>
            </a:endParaRPr>
          </a:p>
          <a:p>
            <a:pPr lvl="0"/>
            <a:r>
              <a:rPr lang="sk-SK" sz="2600" i="1" dirty="0" smtClean="0">
                <a:effectLst>
                  <a:glow rad="228600">
                    <a:schemeClr val="accent1">
                      <a:satMod val="175000"/>
                      <a:alpha val="40000"/>
                    </a:schemeClr>
                  </a:glow>
                </a:effectLst>
                <a:latin typeface="Times New Roman" panose="02020603050405020304" pitchFamily="18" charset="0"/>
                <a:cs typeface="Times New Roman" panose="02020603050405020304" pitchFamily="18" charset="0"/>
              </a:rPr>
              <a:t>5. Čo </a:t>
            </a:r>
            <a:r>
              <a:rPr lang="sk-SK" sz="2600" i="1" dirty="0">
                <a:effectLst>
                  <a:glow rad="228600">
                    <a:schemeClr val="accent1">
                      <a:satMod val="175000"/>
                      <a:alpha val="40000"/>
                    </a:schemeClr>
                  </a:glow>
                </a:effectLst>
                <a:latin typeface="Times New Roman" panose="02020603050405020304" pitchFamily="18" charset="0"/>
                <a:cs typeface="Times New Roman" panose="02020603050405020304" pitchFamily="18" charset="0"/>
              </a:rPr>
              <a:t>by si mal/mohol urobiť, aby sa do neba dostali </a:t>
            </a:r>
            <a:r>
              <a:rPr lang="sk-SK" sz="2600" i="1" dirty="0" smtClean="0">
                <a:effectLst>
                  <a:glow rad="228600">
                    <a:schemeClr val="accent1">
                      <a:satMod val="175000"/>
                      <a:alpha val="40000"/>
                    </a:schemeClr>
                  </a:glow>
                </a:effectLst>
                <a:latin typeface="Times New Roman" panose="02020603050405020304" pitchFamily="18" charset="0"/>
                <a:cs typeface="Times New Roman" panose="02020603050405020304" pitchFamily="18" charset="0"/>
              </a:rPr>
              <a:t/>
            </a:r>
            <a:br>
              <a:rPr lang="sk-SK" sz="2600" i="1" dirty="0" smtClean="0">
                <a:effectLst>
                  <a:glow rad="228600">
                    <a:schemeClr val="accent1">
                      <a:satMod val="175000"/>
                      <a:alpha val="40000"/>
                    </a:schemeClr>
                  </a:glow>
                </a:effectLst>
                <a:latin typeface="Times New Roman" panose="02020603050405020304" pitchFamily="18" charset="0"/>
                <a:cs typeface="Times New Roman" panose="02020603050405020304" pitchFamily="18" charset="0"/>
              </a:rPr>
            </a:br>
            <a:r>
              <a:rPr lang="sk-SK" sz="2600" i="1" dirty="0" smtClean="0">
                <a:effectLst>
                  <a:glow rad="228600">
                    <a:schemeClr val="accent1">
                      <a:satMod val="175000"/>
                      <a:alpha val="40000"/>
                    </a:schemeClr>
                  </a:glow>
                </a:effectLst>
                <a:latin typeface="Times New Roman" panose="02020603050405020304" pitchFamily="18" charset="0"/>
                <a:cs typeface="Times New Roman" panose="02020603050405020304" pitchFamily="18" charset="0"/>
              </a:rPr>
              <a:t>aj </a:t>
            </a:r>
            <a:r>
              <a:rPr lang="sk-SK" sz="2600" i="1" dirty="0">
                <a:effectLst>
                  <a:glow rad="228600">
                    <a:schemeClr val="accent1">
                      <a:satMod val="175000"/>
                      <a:alpha val="40000"/>
                    </a:schemeClr>
                  </a:glow>
                </a:effectLst>
                <a:latin typeface="Times New Roman" panose="02020603050405020304" pitchFamily="18" charset="0"/>
                <a:cs typeface="Times New Roman" panose="02020603050405020304" pitchFamily="18" charset="0"/>
              </a:rPr>
              <a:t>tvoji priatelia, tvoja rodina, ľudia okolo teba,...?</a:t>
            </a:r>
            <a:endParaRPr lang="sk-SK" sz="2600" dirty="0">
              <a:effectLst>
                <a:glow rad="228600">
                  <a:schemeClr val="accent1">
                    <a:satMod val="175000"/>
                    <a:alpha val="40000"/>
                  </a:schemeClr>
                </a:glow>
              </a:effectLst>
              <a:latin typeface="Times New Roman" panose="02020603050405020304" pitchFamily="18" charset="0"/>
              <a:cs typeface="Times New Roman" panose="02020603050405020304" pitchFamily="18" charset="0"/>
            </a:endParaRPr>
          </a:p>
          <a:p>
            <a:endParaRPr lang="sk-SK" sz="2000" i="1" spc="300"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endParaRPr>
          </a:p>
          <a:p>
            <a:pPr marL="457200" indent="-457200">
              <a:buAutoNum type="arabicPeriod"/>
            </a:pPr>
            <a:endParaRPr lang="sk-SK" sz="2000" i="1" spc="300"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endParaRPr>
          </a:p>
          <a:p>
            <a:pPr marL="457200" indent="-457200">
              <a:buAutoNum type="arabicPeriod"/>
            </a:pPr>
            <a:endParaRPr lang="sk-SK" sz="2000" i="1" spc="300"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endParaRPr>
          </a:p>
          <a:p>
            <a:pPr marL="457200" indent="-457200">
              <a:buAutoNum type="arabicPeriod"/>
            </a:pPr>
            <a:endParaRPr lang="sk-SK" sz="2000" i="1" spc="300"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endParaRPr>
          </a:p>
          <a:p>
            <a:pPr marL="457200" indent="-457200">
              <a:buAutoNum type="arabicPeriod"/>
            </a:pPr>
            <a:endParaRPr lang="sk-SK" sz="2400" spc="300"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endParaRPr>
          </a:p>
          <a:p>
            <a:pPr marL="457200" indent="-457200">
              <a:buAutoNum type="arabicPeriod"/>
            </a:pPr>
            <a:endParaRPr lang="sk-SK" sz="2400" spc="300"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259765802"/>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6382</TotalTime>
  <Words>635</Words>
  <Application>Microsoft Office PowerPoint</Application>
  <PresentationFormat>Předvádění na obrazovce (4:3)</PresentationFormat>
  <Paragraphs>60</Paragraphs>
  <Slides>7</Slides>
  <Notes>6</Notes>
  <HiddenSlides>0</HiddenSlides>
  <MMClips>0</MMClips>
  <ScaleCrop>false</ScaleCrop>
  <HeadingPairs>
    <vt:vector size="4" baseType="variant">
      <vt:variant>
        <vt:lpstr>Motiv</vt:lpstr>
      </vt:variant>
      <vt:variant>
        <vt:i4>1</vt:i4>
      </vt:variant>
      <vt:variant>
        <vt:lpstr>Nadpisy snímků</vt:lpstr>
      </vt:variant>
      <vt:variant>
        <vt:i4>7</vt:i4>
      </vt:variant>
    </vt:vector>
  </HeadingPairs>
  <TitlesOfParts>
    <vt:vector size="8" baseType="lpstr">
      <vt:lpstr>Motív Office</vt:lpstr>
      <vt:lpstr>Život naplno   predchuť neba</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Jedinečnosť kresťanskej viery</dc:title>
  <dc:creator>daniel</dc:creator>
  <cp:lastModifiedBy>DKU_DANO</cp:lastModifiedBy>
  <cp:revision>442</cp:revision>
  <dcterms:created xsi:type="dcterms:W3CDTF">2015-08-26T15:47:45Z</dcterms:created>
  <dcterms:modified xsi:type="dcterms:W3CDTF">2024-09-19T10:14:26Z</dcterms:modified>
</cp:coreProperties>
</file>