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0" r:id="rId3"/>
    <p:sldId id="285" r:id="rId4"/>
    <p:sldId id="279" r:id="rId5"/>
    <p:sldId id="281" r:id="rId6"/>
    <p:sldId id="282" r:id="rId7"/>
    <p:sldId id="283" r:id="rId8"/>
    <p:sldId id="284" r:id="rId9"/>
    <p:sldId id="278" r:id="rId10"/>
    <p:sldId id="272" r:id="rId11"/>
    <p:sldId id="273" r:id="rId12"/>
    <p:sldId id="274" r:id="rId13"/>
    <p:sldId id="277"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5154" autoAdjust="0"/>
  </p:normalViewPr>
  <p:slideViewPr>
    <p:cSldViewPr>
      <p:cViewPr varScale="1">
        <p:scale>
          <a:sx n="68" d="100"/>
          <a:sy n="68" d="100"/>
        </p:scale>
        <p:origin x="-16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5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B946B-E9F8-4955-948F-1660C1FE7BB5}" type="datetimeFigureOut">
              <a:rPr lang="sk-SK" smtClean="0"/>
              <a:pPr/>
              <a:t>19. 9. 2024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5C78D7-9306-4F3A-B1D7-A4F207FBEF39}" type="slidenum">
              <a:rPr lang="sk-SK" smtClean="0"/>
              <a:pPr/>
              <a:t>‹#›</a:t>
            </a:fld>
            <a:endParaRPr lang="sk-SK"/>
          </a:p>
        </p:txBody>
      </p:sp>
    </p:spTree>
    <p:extLst>
      <p:ext uri="{BB962C8B-B14F-4D97-AF65-F5344CB8AC3E}">
        <p14:creationId xmlns:p14="http://schemas.microsoft.com/office/powerpoint/2010/main" val="321366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Na minulom stretnutí sme hovorili o zmysluplnosti viery a o jej prítomnosti v našom každodennom živote. Dnes budeme hovoriť o Tom, v koho vlastne veríme, kto je ten, koho nazývame Boh a čo pre nás znamená:</a:t>
            </a:r>
            <a:endParaRPr lang="sk-SK" dirty="0"/>
          </a:p>
        </p:txBody>
      </p:sp>
      <p:sp>
        <p:nvSpPr>
          <p:cNvPr id="4" name="Zástupný symbol čísla snímky 3"/>
          <p:cNvSpPr>
            <a:spLocks noGrp="1"/>
          </p:cNvSpPr>
          <p:nvPr>
            <p:ph type="sldNum" sz="quarter" idx="10"/>
          </p:nvPr>
        </p:nvSpPr>
        <p:spPr/>
        <p:txBody>
          <a:bodyPr/>
          <a:lstStyle/>
          <a:p>
            <a:fld id="{335C78D7-9306-4F3A-B1D7-A4F207FBEF39}" type="slidenum">
              <a:rPr lang="sk-SK" smtClean="0"/>
              <a:pPr/>
              <a:t>2</a:t>
            </a:fld>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b="1" i="0" dirty="0" smtClean="0"/>
              <a:t>Kto bol tento Mesiáš? Čo všetko</a:t>
            </a:r>
            <a:r>
              <a:rPr lang="sk-SK" b="1" i="0" baseline="0" dirty="0" smtClean="0"/>
              <a:t> o ňom vieme?</a:t>
            </a:r>
          </a:p>
          <a:p>
            <a:r>
              <a:rPr lang="sk-SK" b="0" i="0" baseline="0" dirty="0" smtClean="0"/>
              <a:t/>
            </a:r>
            <a:br>
              <a:rPr lang="sk-SK" b="0" i="0" baseline="0" dirty="0" smtClean="0"/>
            </a:br>
            <a:r>
              <a:rPr lang="sk-SK" b="0" i="0" baseline="0" dirty="0" smtClean="0"/>
              <a:t>Volali ho Ježiš z Nazareta. Jeho otec, Jozef (ako si o ňom ľudia mysleli)</a:t>
            </a:r>
            <a:r>
              <a:rPr lang="sk-SK" b="1" i="0" baseline="0" dirty="0" smtClean="0"/>
              <a:t> </a:t>
            </a:r>
            <a:r>
              <a:rPr lang="sk-SK" b="0" i="0" baseline="0" dirty="0" smtClean="0"/>
              <a:t>bol tesárom. Ježiš vyrástol v malom meste Nazaret na severe Izraela. </a:t>
            </a:r>
            <a:r>
              <a:rPr lang="sk-SK" b="1" i="0" baseline="0" dirty="0" smtClean="0"/>
              <a:t> </a:t>
            </a:r>
          </a:p>
          <a:p>
            <a:r>
              <a:rPr lang="sk-SK" b="0" i="0" baseline="0" dirty="0" smtClean="0"/>
              <a:t>Keď mal asi tridsať rokov vydal sa na cestu. Začal ľudí vyzývať k pokániu. Hovoril, že prišlo Božie kráľovstvo, že je na dosah ruky. Niektorí boli zmätení, niektorí ho považovali iba za ďalšieho potulného kazateľa. Ale Ježiš bol iný. Uzdravoval ľudí z nevyliečiteľných chorôb (napr. ochrnutie, slepota od narodenia, vyschnutá ruka, malomocenstvo,...), oslobodzoval z démonického posadnutia (napr. muž z </a:t>
            </a:r>
            <a:r>
              <a:rPr lang="sk-SK" b="0" i="0" baseline="0" dirty="0" err="1" smtClean="0"/>
              <a:t>Gadarského</a:t>
            </a:r>
            <a:r>
              <a:rPr lang="sk-SK" b="0" i="0" baseline="0" dirty="0" smtClean="0"/>
              <a:t> kraja, Mária Magdaléna,...), rozmnožil chleby a ryby pre niekoľkotisícový zástup ľudí, porušoval spoločenské konvencie, keď prijímal hriešnikov </a:t>
            </a:r>
            <a:r>
              <a:rPr lang="sk-SK" sz="1200" kern="1200" dirty="0" smtClean="0">
                <a:solidFill>
                  <a:schemeClr val="tx1"/>
                </a:solidFill>
                <a:effectLst/>
                <a:latin typeface="+mn-lt"/>
                <a:ea typeface="+mn-ea"/>
                <a:cs typeface="+mn-cs"/>
              </a:rPr>
              <a:t>(v tom čase boli považovaní za odpadlíkov, úplnú spodinu spoločnosti), </a:t>
            </a:r>
            <a:r>
              <a:rPr lang="sk-SK" b="0" i="0" baseline="0" dirty="0" smtClean="0"/>
              <a:t>ba ľútosť z hriechov povýšil nad spravodlivosť „spravodlivých“. </a:t>
            </a:r>
            <a:r>
              <a:rPr lang="sk-SK" sz="1200" kern="1200" dirty="0" smtClean="0">
                <a:solidFill>
                  <a:schemeClr val="tx1"/>
                </a:solidFill>
                <a:effectLst/>
                <a:latin typeface="+mn-lt"/>
                <a:ea typeface="+mn-ea"/>
                <a:cs typeface="+mn-cs"/>
              </a:rPr>
              <a:t>Vzkriesil človeka, ktorý bol už 4 dni mŕtvy, vyviedol ho z hrobu živého, hoci ostatní si mysleli, že sa jeho telo už rozkladá. </a:t>
            </a:r>
            <a:endParaRPr lang="sk-SK" sz="1200" b="0" i="0" kern="1200" baseline="0" dirty="0" smtClean="0">
              <a:solidFill>
                <a:schemeClr val="tx1"/>
              </a:solidFill>
              <a:effectLst/>
              <a:latin typeface="+mn-lt"/>
              <a:ea typeface="+mn-ea"/>
              <a:cs typeface="+mn-cs"/>
            </a:endParaRPr>
          </a:p>
          <a:p>
            <a:r>
              <a:rPr lang="sk-SK" b="0" i="0" baseline="0" dirty="0" smtClean="0"/>
              <a:t>Boli to úžasné skutky a ľudia boli ohromení. Všetko bolo fajn a zdalo sa, že z neho urobia svojho kráľa. Ale iba do momentu, </a:t>
            </a:r>
            <a:r>
              <a:rPr lang="sk-SK" sz="1200" kern="1200" dirty="0" smtClean="0">
                <a:solidFill>
                  <a:schemeClr val="tx1"/>
                </a:solidFill>
                <a:effectLst/>
                <a:latin typeface="+mn-lt"/>
                <a:ea typeface="+mn-ea"/>
                <a:cs typeface="+mn-cs"/>
              </a:rPr>
              <a:t>kým nehovoril o Bohu ako o Otcovi a neodpúšťal ľuďom</a:t>
            </a:r>
            <a:r>
              <a:rPr lang="sk-SK" sz="1200" kern="1200" baseline="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hriechy</a:t>
            </a:r>
            <a:r>
              <a:rPr lang="sk-SK" b="0" i="0" baseline="0" dirty="0" smtClean="0"/>
              <a:t>. Toto bolo priveľké </a:t>
            </a:r>
            <a:r>
              <a:rPr lang="sk-SK" b="0" i="0" baseline="0" dirty="0" err="1" smtClean="0"/>
              <a:t>sústo</a:t>
            </a:r>
            <a:r>
              <a:rPr lang="sk-SK" b="0" i="0" baseline="0" dirty="0" smtClean="0"/>
              <a:t>, pretože jediný, kto mal moc odpúšťať, bol Boh a nik iný. </a:t>
            </a:r>
          </a:p>
          <a:p>
            <a:r>
              <a:rPr lang="sk-SK" b="0" i="0" baseline="0" dirty="0" smtClean="0"/>
              <a:t>Mnohí ľudia nepochopili  neprijali Ježiša, ako Božieho Syna. Napokon ho uväznili, opľuli, zbičovali, pribili na kríž a zabili. Ježiš zjavne nenaplnil ich očakávania o mesiášovi.</a:t>
            </a:r>
            <a:r>
              <a:rPr lang="sk-SK" b="1" i="0" baseline="0" dirty="0" smtClean="0"/>
              <a:t/>
            </a:r>
            <a:br>
              <a:rPr lang="sk-SK" b="1" i="0" baseline="0" dirty="0" smtClean="0"/>
            </a:br>
            <a:endParaRPr lang="sk-SK" b="1" i="0" dirty="0"/>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11</a:t>
            </a:fld>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Tu však tento príbeh nekončí. Ježiš urobil niečo, čo nik pred ním a nik po ňom. Na tretí deň vstal </a:t>
            </a:r>
            <a:r>
              <a:rPr lang="sk-SK" sz="1200" b="0" i="0" kern="1200" baseline="0" dirty="0" err="1" smtClean="0">
                <a:solidFill>
                  <a:schemeClr val="tx1"/>
                </a:solidFill>
                <a:latin typeface="+mn-lt"/>
                <a:ea typeface="+mn-ea"/>
                <a:cs typeface="+mn-cs"/>
              </a:rPr>
              <a:t>zmŕtvych</a:t>
            </a:r>
            <a:r>
              <a:rPr lang="sk-SK" sz="1200" b="0" i="0" kern="1200" baseline="0" dirty="0" smtClean="0">
                <a:solidFill>
                  <a:schemeClr val="tx1"/>
                </a:solidFill>
                <a:latin typeface="+mn-lt"/>
                <a:ea typeface="+mn-ea"/>
                <a:cs typeface="+mn-cs"/>
              </a:rPr>
              <a:t>. Zjavil sa svojim učeníkom a zveril im veľmi dôležité poslanie. Mali sa rozísť do celého sveta a povedať ľuďom, </a:t>
            </a:r>
            <a:r>
              <a:rPr lang="sk-SK" sz="1200" b="0" i="1" kern="1200" baseline="0" dirty="0" smtClean="0">
                <a:solidFill>
                  <a:schemeClr val="tx1"/>
                </a:solidFill>
                <a:latin typeface="+mn-lt"/>
                <a:ea typeface="+mn-ea"/>
                <a:cs typeface="+mn-cs"/>
              </a:rPr>
              <a:t>„že Boh tak miloval svet, že poslal svojho Jednorodeného Syna, aby nezahynul nik kto v neho verí, ale aby mal večný život“</a:t>
            </a:r>
            <a:r>
              <a:rPr lang="sk-SK" sz="1200" b="0" i="0" kern="1200" baseline="0" dirty="0" smtClean="0">
                <a:solidFill>
                  <a:schemeClr val="tx1"/>
                </a:solidFill>
                <a:latin typeface="+mn-lt"/>
                <a:ea typeface="+mn-ea"/>
                <a:cs typeface="+mn-cs"/>
              </a:rPr>
              <a:t>  (</a:t>
            </a:r>
            <a:r>
              <a:rPr lang="sk-SK" sz="1200" b="0" i="0" kern="1200" baseline="0" dirty="0" err="1" smtClean="0">
                <a:solidFill>
                  <a:schemeClr val="tx1"/>
                </a:solidFill>
                <a:latin typeface="+mn-lt"/>
                <a:ea typeface="+mn-ea"/>
                <a:cs typeface="+mn-cs"/>
              </a:rPr>
              <a:t>Jn</a:t>
            </a:r>
            <a:r>
              <a:rPr lang="sk-SK" sz="1200" b="0" i="0" kern="1200" baseline="0" dirty="0" smtClean="0">
                <a:solidFill>
                  <a:schemeClr val="tx1"/>
                </a:solidFill>
                <a:latin typeface="+mn-lt"/>
                <a:ea typeface="+mn-ea"/>
                <a:cs typeface="+mn-cs"/>
              </a:rPr>
              <a:t> 3, 16). A to je to je aj odpoveď na našu dnešnú otázku – Kto je Boh a čo pre mňa znamená – </a:t>
            </a:r>
          </a:p>
          <a:p>
            <a:pPr marL="228600" indent="-228600">
              <a:buAutoNum type="arabicPeriod"/>
            </a:pPr>
            <a:r>
              <a:rPr lang="sk-SK" sz="1200" b="1" i="0" kern="1200" baseline="0" dirty="0" smtClean="0">
                <a:solidFill>
                  <a:schemeClr val="tx1"/>
                </a:solidFill>
                <a:latin typeface="+mn-lt"/>
                <a:ea typeface="+mn-ea"/>
                <a:cs typeface="+mn-cs"/>
              </a:rPr>
              <a:t>Boh je ten, kto sa stal jedným z nás, človekom, aby si prešiel všetkým, čím ty a aby ti ako tvoj brat, ukázal, ako máš žiť.</a:t>
            </a:r>
          </a:p>
          <a:p>
            <a:pPr marL="228600" indent="-228600">
              <a:buAutoNum type="arabicPeriod"/>
            </a:pPr>
            <a:r>
              <a:rPr lang="sk-SK" sz="1200" b="1" i="0" kern="1200" baseline="0" dirty="0" smtClean="0">
                <a:solidFill>
                  <a:schemeClr val="tx1"/>
                </a:solidFill>
                <a:latin typeface="+mn-lt"/>
                <a:ea typeface="+mn-ea"/>
                <a:cs typeface="+mn-cs"/>
              </a:rPr>
              <a:t>Boh je ten, kto dal svoj život za teba ako výkupné za tvoje hriechy. </a:t>
            </a:r>
          </a:p>
          <a:p>
            <a:pPr marL="228600" indent="-228600">
              <a:buAutoNum type="arabicPeriod"/>
            </a:pPr>
            <a:r>
              <a:rPr lang="sk-SK" sz="1200" b="1" i="0" kern="1200" baseline="0" dirty="0" smtClean="0">
                <a:solidFill>
                  <a:schemeClr val="tx1"/>
                </a:solidFill>
                <a:latin typeface="+mn-lt"/>
                <a:ea typeface="+mn-ea"/>
                <a:cs typeface="+mn-cs"/>
              </a:rPr>
              <a:t>Boh je ten, kto sa nechal ukrižovať a zomrel najpotupnejšou smrťou, aby ti ukázal, ako veľmi ťa miluje. </a:t>
            </a:r>
          </a:p>
          <a:p>
            <a:pPr marL="228600" indent="-228600">
              <a:buAutoNum type="arabicPeriod"/>
            </a:pPr>
            <a:r>
              <a:rPr lang="sk-SK" sz="1200" b="1" i="0" kern="1200" baseline="0" dirty="0" smtClean="0">
                <a:solidFill>
                  <a:schemeClr val="tx1"/>
                </a:solidFill>
                <a:latin typeface="+mn-lt"/>
                <a:ea typeface="+mn-ea"/>
                <a:cs typeface="+mn-cs"/>
              </a:rPr>
              <a:t>Boh je ten, kto vstal </a:t>
            </a:r>
            <a:r>
              <a:rPr lang="sk-SK" sz="1200" b="1" i="0" kern="1200" baseline="0" dirty="0" err="1" smtClean="0">
                <a:solidFill>
                  <a:schemeClr val="tx1"/>
                </a:solidFill>
                <a:latin typeface="+mn-lt"/>
                <a:ea typeface="+mn-ea"/>
                <a:cs typeface="+mn-cs"/>
              </a:rPr>
              <a:t>zmŕtvych</a:t>
            </a:r>
            <a:r>
              <a:rPr lang="sk-SK" sz="1200" b="1" i="0" kern="1200" baseline="0" dirty="0" smtClean="0">
                <a:solidFill>
                  <a:schemeClr val="tx1"/>
                </a:solidFill>
                <a:latin typeface="+mn-lt"/>
                <a:ea typeface="+mn-ea"/>
                <a:cs typeface="+mn-cs"/>
              </a:rPr>
              <a:t>, aby si aj ty raz mohol žiť večne spolu s ním.</a:t>
            </a:r>
          </a:p>
          <a:p>
            <a:pPr marL="228600" marR="0" indent="-228600" algn="l" defTabSz="914400" rtl="0" eaLnBrk="1" fontAlgn="auto" latinLnBrk="0" hangingPunct="1">
              <a:lnSpc>
                <a:spcPct val="100000"/>
              </a:lnSpc>
              <a:spcBef>
                <a:spcPts val="0"/>
              </a:spcBef>
              <a:spcAft>
                <a:spcPts val="0"/>
              </a:spcAft>
              <a:buClrTx/>
              <a:buSzTx/>
              <a:buFontTx/>
              <a:buNone/>
              <a:tabLst/>
              <a:defRPr/>
            </a:pPr>
            <a:r>
              <a:rPr lang="sk-SK" sz="1200" b="0" i="0" kern="1200" baseline="0" dirty="0" smtClean="0">
                <a:solidFill>
                  <a:schemeClr val="tx1"/>
                </a:solidFill>
                <a:latin typeface="+mn-lt"/>
                <a:ea typeface="+mn-ea"/>
                <a:cs typeface="+mn-cs"/>
              </a:rPr>
              <a:t>Čo to teda pre teba teda znamená?– diskusia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sk-SK" sz="1200" b="0" i="0" kern="1200" baseline="0" dirty="0" smtClean="0">
                <a:solidFill>
                  <a:schemeClr val="tx1"/>
                </a:solidFill>
                <a:latin typeface="+mn-lt"/>
                <a:ea typeface="+mn-ea"/>
                <a:cs typeface="+mn-cs"/>
              </a:rPr>
              <a:t>- </a:t>
            </a:r>
            <a:r>
              <a:rPr lang="sk-SK" sz="1200" b="1" i="0" kern="1200" baseline="0" dirty="0" smtClean="0">
                <a:solidFill>
                  <a:schemeClr val="tx1"/>
                </a:solidFill>
                <a:latin typeface="+mn-lt"/>
                <a:ea typeface="+mn-ea"/>
                <a:cs typeface="+mn-cs"/>
              </a:rPr>
              <a:t>video – Niečo viac, než len... https://www.youtube.com/watch?v=qUwOqf1p8aw</a:t>
            </a:r>
            <a:endParaRPr lang="sk-SK" sz="1200" b="0" i="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sk-SK" sz="1200" kern="1200" dirty="0" smtClean="0">
                <a:solidFill>
                  <a:schemeClr val="tx1"/>
                </a:solidFill>
                <a:latin typeface="+mn-lt"/>
                <a:ea typeface="+mn-ea"/>
                <a:cs typeface="+mn-cs"/>
              </a:rPr>
              <a:t>Boh sa rozhodol pre teba. To znamená, že aj ty sa musíš rozhodnúť. Ako to raz povedal cambridgeský profesor, autor </a:t>
            </a:r>
            <a:r>
              <a:rPr lang="sk-SK" sz="1200" kern="1200" dirty="0" err="1" smtClean="0">
                <a:solidFill>
                  <a:schemeClr val="tx1"/>
                </a:solidFill>
                <a:latin typeface="+mn-lt"/>
                <a:ea typeface="+mn-ea"/>
                <a:cs typeface="+mn-cs"/>
              </a:rPr>
              <a:t>Narnie</a:t>
            </a:r>
            <a:r>
              <a:rPr lang="sk-SK" sz="1200" kern="1200" dirty="0" smtClean="0">
                <a:solidFill>
                  <a:schemeClr val="tx1"/>
                </a:solidFill>
                <a:latin typeface="+mn-lt"/>
                <a:ea typeface="+mn-ea"/>
                <a:cs typeface="+mn-cs"/>
              </a:rPr>
              <a:t>, </a:t>
            </a:r>
            <a:r>
              <a:rPr lang="sk-SK" sz="1200" b="1" kern="1200" dirty="0" smtClean="0">
                <a:solidFill>
                  <a:schemeClr val="tx1"/>
                </a:solidFill>
                <a:latin typeface="+mn-lt"/>
                <a:ea typeface="+mn-ea"/>
                <a:cs typeface="+mn-cs"/>
              </a:rPr>
              <a:t>C. S. </a:t>
            </a:r>
            <a:r>
              <a:rPr lang="sk-SK" sz="1200" b="1" kern="1200" dirty="0" err="1" smtClean="0">
                <a:solidFill>
                  <a:schemeClr val="tx1"/>
                </a:solidFill>
                <a:latin typeface="+mn-lt"/>
                <a:ea typeface="+mn-ea"/>
                <a:cs typeface="+mn-cs"/>
              </a:rPr>
              <a:t>Lewis</a:t>
            </a:r>
            <a:r>
              <a:rPr lang="sk-SK" sz="1200" b="1" kern="1200" dirty="0" smtClean="0">
                <a:solidFill>
                  <a:schemeClr val="tx1"/>
                </a:solidFill>
                <a:latin typeface="+mn-lt"/>
                <a:ea typeface="+mn-ea"/>
                <a:cs typeface="+mn-cs"/>
              </a:rPr>
              <a:t>: </a:t>
            </a:r>
            <a:endParaRPr lang="sk-SK" sz="1200" kern="1200" dirty="0" smtClean="0">
              <a:solidFill>
                <a:schemeClr val="tx1"/>
              </a:solidFill>
              <a:latin typeface="+mn-lt"/>
              <a:ea typeface="+mn-ea"/>
              <a:cs typeface="+mn-cs"/>
            </a:endParaRPr>
          </a:p>
          <a:p>
            <a:pPr marL="228600" indent="-228600">
              <a:buNone/>
            </a:pPr>
            <a:endParaRPr lang="sk-SK" sz="1200" b="0" i="0" kern="1200" baseline="0" dirty="0" smtClean="0">
              <a:solidFill>
                <a:schemeClr val="tx1"/>
              </a:solidFill>
              <a:latin typeface="+mn-lt"/>
              <a:ea typeface="+mn-ea"/>
              <a:cs typeface="+mn-cs"/>
            </a:endParaRPr>
          </a:p>
          <a:p>
            <a:r>
              <a:rPr lang="sk-SK" sz="1200" b="0" i="1" kern="1200" dirty="0" smtClean="0">
                <a:solidFill>
                  <a:schemeClr val="tx1"/>
                </a:solidFill>
                <a:effectLst/>
                <a:latin typeface="+mn-lt"/>
                <a:ea typeface="+mn-ea"/>
                <a:cs typeface="+mn-cs"/>
              </a:rPr>
              <a:t>"Pokúšam sa teraz zastaviť každého, kto by chcel povedať naozaj veľkú hlúposť,</a:t>
            </a:r>
          </a:p>
          <a:p>
            <a:r>
              <a:rPr lang="sk-SK" sz="1200" b="0" i="1" kern="1200" dirty="0" smtClean="0">
                <a:solidFill>
                  <a:schemeClr val="tx1"/>
                </a:solidFill>
                <a:effectLst/>
                <a:latin typeface="+mn-lt"/>
                <a:ea typeface="+mn-ea"/>
                <a:cs typeface="+mn-cs"/>
              </a:rPr>
              <a:t>ktorú o Ježišovi ľudia často hovoria: ,Som ochotný akceptovať Ježiša ako veľkého</a:t>
            </a:r>
          </a:p>
          <a:p>
            <a:r>
              <a:rPr lang="sk-SK" sz="1200" b="0" i="1" kern="1200" dirty="0" smtClean="0">
                <a:solidFill>
                  <a:schemeClr val="tx1"/>
                </a:solidFill>
                <a:effectLst/>
                <a:latin typeface="+mn-lt"/>
                <a:ea typeface="+mn-ea"/>
                <a:cs typeface="+mn-cs"/>
              </a:rPr>
              <a:t>učiteľa morálky, ale neprijímam jeho nároky na to, že je Bohom.' To je jediná vec,</a:t>
            </a:r>
          </a:p>
          <a:p>
            <a:r>
              <a:rPr lang="sk-SK" sz="1200" b="0" i="1" kern="1200" dirty="0" smtClean="0">
                <a:solidFill>
                  <a:schemeClr val="tx1"/>
                </a:solidFill>
                <a:effectLst/>
                <a:latin typeface="+mn-lt"/>
                <a:ea typeface="+mn-ea"/>
                <a:cs typeface="+mn-cs"/>
              </a:rPr>
              <a:t>ktorú nesmieme povedať. Muž, ktorý by bol obyčajným človekom a povedal by také</a:t>
            </a:r>
          </a:p>
          <a:p>
            <a:r>
              <a:rPr lang="sk-SK" sz="1200" b="0" i="1" kern="1200" dirty="0" smtClean="0">
                <a:solidFill>
                  <a:schemeClr val="tx1"/>
                </a:solidFill>
                <a:effectLst/>
                <a:latin typeface="+mn-lt"/>
                <a:ea typeface="+mn-ea"/>
                <a:cs typeface="+mn-cs"/>
              </a:rPr>
              <a:t>veci ako Ježiš, by nebol veľký učiteľ morálky. Buď by to bol blúznivec, ...alebo</a:t>
            </a:r>
          </a:p>
          <a:p>
            <a:r>
              <a:rPr lang="sk-SK" sz="1200" b="0" i="1" kern="1200" dirty="0" smtClean="0">
                <a:solidFill>
                  <a:schemeClr val="tx1"/>
                </a:solidFill>
                <a:effectLst/>
                <a:latin typeface="+mn-lt"/>
                <a:ea typeface="+mn-ea"/>
                <a:cs typeface="+mn-cs"/>
              </a:rPr>
              <a:t>blázon z pekla. Musíte sa rozhodnúť sami. Tento muž buď bol a je Syn Boží,</a:t>
            </a:r>
          </a:p>
          <a:p>
            <a:r>
              <a:rPr lang="sk-SK" sz="1200" b="0" i="1" kern="1200" dirty="0" smtClean="0">
                <a:solidFill>
                  <a:schemeClr val="tx1"/>
                </a:solidFill>
                <a:effectLst/>
                <a:latin typeface="+mn-lt"/>
                <a:ea typeface="+mn-ea"/>
                <a:cs typeface="+mn-cs"/>
              </a:rPr>
              <a:t>alebo šialenec, či niečo horšie. Môžete s Ním skoncovať ako s bláznom,</a:t>
            </a:r>
          </a:p>
          <a:p>
            <a:r>
              <a:rPr lang="sk-SK" sz="1200" b="0" i="1" kern="1200" dirty="0" smtClean="0">
                <a:solidFill>
                  <a:schemeClr val="tx1"/>
                </a:solidFill>
                <a:effectLst/>
                <a:latin typeface="+mn-lt"/>
                <a:ea typeface="+mn-ea"/>
                <a:cs typeface="+mn-cs"/>
              </a:rPr>
              <a:t>môžete Ním pohŕdať alebo Mu môžete padnúť k</a:t>
            </a:r>
          </a:p>
          <a:p>
            <a:r>
              <a:rPr lang="sk-SK" sz="1200" b="0" i="1" kern="1200" dirty="0" smtClean="0">
                <a:solidFill>
                  <a:schemeClr val="tx1"/>
                </a:solidFill>
                <a:effectLst/>
                <a:latin typeface="+mn-lt"/>
                <a:ea typeface="+mn-ea"/>
                <a:cs typeface="+mn-cs"/>
              </a:rPr>
              <a:t>nohám a nazvať Ho Pánom a Bohom. Len nezostávajte pri žiadnom</a:t>
            </a:r>
          </a:p>
          <a:p>
            <a:r>
              <a:rPr lang="sk-SK" sz="1200" b="0" i="1" kern="1200" dirty="0" smtClean="0">
                <a:solidFill>
                  <a:schemeClr val="tx1"/>
                </a:solidFill>
                <a:effectLst/>
                <a:latin typeface="+mn-lt"/>
                <a:ea typeface="+mn-ea"/>
                <a:cs typeface="+mn-cs"/>
              </a:rPr>
              <a:t>blahosklonnom nezmysle o tom, že to bol iba veľký učiteľ ľudí. Túto možnosť nám otvorenú neponechal. Nebol to Jeho zámer.“</a:t>
            </a:r>
            <a:br>
              <a:rPr lang="sk-SK" sz="1200" b="0" i="1" kern="1200" dirty="0" smtClean="0">
                <a:solidFill>
                  <a:schemeClr val="tx1"/>
                </a:solidFill>
                <a:effectLst/>
                <a:latin typeface="+mn-lt"/>
                <a:ea typeface="+mn-ea"/>
                <a:cs typeface="+mn-cs"/>
              </a:rPr>
            </a:br>
            <a:r>
              <a:rPr lang="sk-SK" sz="1200" b="1" kern="1200" dirty="0" smtClean="0">
                <a:solidFill>
                  <a:schemeClr val="tx1"/>
                </a:solidFill>
                <a:latin typeface="+mn-lt"/>
                <a:ea typeface="+mn-ea"/>
                <a:cs typeface="+mn-cs"/>
              </a:rPr>
              <a:t>Rozhodnutie je na tebe. Buď prijmeš Boha s Jeho láskou alebo ho odmietneš. Nič medzi tým.</a:t>
            </a:r>
            <a:endParaRPr lang="sk-SK" sz="1200" b="1"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12</a:t>
            </a:fld>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sk-SK" dirty="0"/>
          </a:p>
        </p:txBody>
      </p:sp>
      <p:sp>
        <p:nvSpPr>
          <p:cNvPr id="4" name="Zástupný symbol pro číslo snímku 3"/>
          <p:cNvSpPr>
            <a:spLocks noGrp="1"/>
          </p:cNvSpPr>
          <p:nvPr>
            <p:ph type="sldNum" sz="quarter" idx="10"/>
          </p:nvPr>
        </p:nvSpPr>
        <p:spPr/>
        <p:txBody>
          <a:bodyPr/>
          <a:lstStyle/>
          <a:p>
            <a:fld id="{335C78D7-9306-4F3A-B1D7-A4F207FBEF39}" type="slidenum">
              <a:rPr lang="sk-SK" smtClean="0"/>
              <a:pPr/>
              <a:t>13</a:t>
            </a:fld>
            <a:endParaRPr lang="sk-SK"/>
          </a:p>
        </p:txBody>
      </p:sp>
    </p:spTree>
    <p:extLst>
      <p:ext uri="{BB962C8B-B14F-4D97-AF65-F5344CB8AC3E}">
        <p14:creationId xmlns:p14="http://schemas.microsoft.com/office/powerpoint/2010/main" val="387870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Naše predstavy o Bohu dnes sú mnohokrát </a:t>
            </a:r>
            <a:r>
              <a:rPr lang="sk-SK" sz="1200" b="1" i="0" kern="1200" baseline="0" dirty="0" smtClean="0">
                <a:solidFill>
                  <a:schemeClr val="tx1"/>
                </a:solidFill>
                <a:latin typeface="+mn-lt"/>
                <a:ea typeface="+mn-ea"/>
                <a:cs typeface="+mn-cs"/>
              </a:rPr>
              <a:t>výsledkom predsudkov, skreslených predstáv alebo toho, ako nám Pána Boha predstavili iní. </a:t>
            </a:r>
            <a:br>
              <a:rPr lang="sk-SK" sz="1200" b="1" i="0" kern="1200" baseline="0" dirty="0" smtClean="0">
                <a:solidFill>
                  <a:schemeClr val="tx1"/>
                </a:solidFill>
                <a:latin typeface="+mn-lt"/>
                <a:ea typeface="+mn-ea"/>
                <a:cs typeface="+mn-cs"/>
              </a:rPr>
            </a:br>
            <a:r>
              <a:rPr lang="sk-SK" sz="1200" b="0" i="0" kern="1200" baseline="0" dirty="0" smtClean="0">
                <a:solidFill>
                  <a:schemeClr val="tx1"/>
                </a:solidFill>
                <a:latin typeface="+mn-lt"/>
                <a:ea typeface="+mn-ea"/>
                <a:cs typeface="+mn-cs"/>
              </a:rPr>
              <a:t>Ak si o Bohu počul iba na Vianoce, tak si ho možno predstavuješ </a:t>
            </a:r>
            <a:r>
              <a:rPr lang="sk-SK" sz="1200" b="1" i="0" kern="1200" baseline="0" dirty="0" smtClean="0">
                <a:solidFill>
                  <a:schemeClr val="tx1"/>
                </a:solidFill>
                <a:latin typeface="+mn-lt"/>
                <a:ea typeface="+mn-ea"/>
                <a:cs typeface="+mn-cs"/>
              </a:rPr>
              <a:t>ako nejakého „milunkého človiečika“</a:t>
            </a:r>
            <a:r>
              <a:rPr lang="sk-SK" sz="1200" b="0" i="0" kern="1200" baseline="0" dirty="0" smtClean="0">
                <a:solidFill>
                  <a:schemeClr val="tx1"/>
                </a:solidFill>
                <a:latin typeface="+mn-lt"/>
                <a:ea typeface="+mn-ea"/>
                <a:cs typeface="+mn-cs"/>
              </a:rPr>
              <a:t>, ktorý iba nosí darčeky pod stromček a plní priania pri sfúknutí sviečok, padajúcich hviezdach alebo nájdení štvorlístka.</a:t>
            </a:r>
            <a:br>
              <a:rPr lang="sk-SK" sz="1200" b="0" i="0" kern="1200" baseline="0" dirty="0" smtClean="0">
                <a:solidFill>
                  <a:schemeClr val="tx1"/>
                </a:solidFill>
                <a:latin typeface="+mn-lt"/>
                <a:ea typeface="+mn-ea"/>
                <a:cs typeface="+mn-cs"/>
              </a:rPr>
            </a:br>
            <a:endParaRPr lang="sk-SK" sz="1200" b="0"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3</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
            </a:r>
            <a:br>
              <a:rPr lang="sk-SK" sz="1200" b="0" i="0" kern="1200" baseline="0" dirty="0" smtClean="0">
                <a:solidFill>
                  <a:schemeClr val="tx1"/>
                </a:solidFill>
                <a:latin typeface="+mn-lt"/>
                <a:ea typeface="+mn-ea"/>
                <a:cs typeface="+mn-cs"/>
              </a:rPr>
            </a:br>
            <a:r>
              <a:rPr lang="sk-SK" sz="1200" b="0" i="0" kern="1200" baseline="0" dirty="0" smtClean="0">
                <a:solidFill>
                  <a:schemeClr val="tx1"/>
                </a:solidFill>
                <a:latin typeface="+mn-lt"/>
                <a:ea typeface="+mn-ea"/>
                <a:cs typeface="+mn-cs"/>
              </a:rPr>
              <a:t>Naopak, ak si počul niekoho povedať: </a:t>
            </a:r>
            <a:r>
              <a:rPr lang="sk-SK" sz="1200" b="0" i="1" kern="1200" baseline="0" dirty="0" smtClean="0">
                <a:solidFill>
                  <a:schemeClr val="tx1"/>
                </a:solidFill>
                <a:latin typeface="+mn-lt"/>
                <a:ea typeface="+mn-ea"/>
                <a:cs typeface="+mn-cs"/>
              </a:rPr>
              <a:t>„Veď ty počkaj, Pán Boh ťa potrestá“, </a:t>
            </a:r>
            <a:r>
              <a:rPr lang="sk-SK" sz="1200" b="0" i="0" kern="1200" baseline="0" dirty="0" smtClean="0">
                <a:solidFill>
                  <a:schemeClr val="tx1"/>
                </a:solidFill>
                <a:latin typeface="+mn-lt"/>
                <a:ea typeface="+mn-ea"/>
                <a:cs typeface="+mn-cs"/>
              </a:rPr>
              <a:t>asi si ho predstavíš </a:t>
            </a:r>
            <a:r>
              <a:rPr lang="sk-SK" sz="1200" b="1" i="0" kern="1200" baseline="0" dirty="0" smtClean="0">
                <a:solidFill>
                  <a:schemeClr val="tx1"/>
                </a:solidFill>
                <a:latin typeface="+mn-lt"/>
                <a:ea typeface="+mn-ea"/>
                <a:cs typeface="+mn-cs"/>
              </a:rPr>
              <a:t>ako nejakého razantného policajta</a:t>
            </a:r>
            <a:r>
              <a:rPr lang="sk-SK" sz="1200" b="0" i="0" kern="1200" baseline="0" dirty="0" smtClean="0">
                <a:solidFill>
                  <a:schemeClr val="tx1"/>
                </a:solidFill>
                <a:latin typeface="+mn-lt"/>
                <a:ea typeface="+mn-ea"/>
                <a:cs typeface="+mn-cs"/>
              </a:rPr>
              <a:t>, ktorý dáva pozor len na tvoje prehrešky, aby sa ti mohol bez váhania pomstiť alebo na teba privodiť nejaký trest. </a:t>
            </a:r>
            <a:br>
              <a:rPr lang="sk-SK" sz="1200" b="0" i="0" kern="1200" baseline="0" dirty="0" smtClean="0">
                <a:solidFill>
                  <a:schemeClr val="tx1"/>
                </a:solidFill>
                <a:latin typeface="+mn-lt"/>
                <a:ea typeface="+mn-ea"/>
                <a:cs typeface="+mn-cs"/>
              </a:rPr>
            </a:br>
            <a:endParaRPr lang="sk-SK" sz="1200" b="0"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4</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Možno sa zvykneš modliť len pred písomkou, nejakou skúškou v chorobe alebo len vtedy, keď sa k tebe blíži pohroma, pretože vnímaš Boha ako </a:t>
            </a:r>
            <a:r>
              <a:rPr lang="sk-SK" sz="1200" b="1" i="0" kern="1200" baseline="0" dirty="0" smtClean="0">
                <a:solidFill>
                  <a:schemeClr val="tx1"/>
                </a:solidFill>
                <a:latin typeface="+mn-lt"/>
                <a:ea typeface="+mn-ea"/>
                <a:cs typeface="+mn-cs"/>
              </a:rPr>
              <a:t>„poslednú pomoc“, </a:t>
            </a:r>
            <a:r>
              <a:rPr lang="sk-SK" sz="1200" b="0" i="0" kern="1200" baseline="0" dirty="0" smtClean="0">
                <a:solidFill>
                  <a:schemeClr val="tx1"/>
                </a:solidFill>
                <a:latin typeface="+mn-lt"/>
                <a:ea typeface="+mn-ea"/>
                <a:cs typeface="+mn-cs"/>
              </a:rPr>
              <a:t>keď už zlyhalo všetko ostatné. </a:t>
            </a:r>
            <a:br>
              <a:rPr lang="sk-SK" sz="1200" b="0" i="0" kern="1200" baseline="0" dirty="0" smtClean="0">
                <a:solidFill>
                  <a:schemeClr val="tx1"/>
                </a:solidFill>
                <a:latin typeface="+mn-lt"/>
                <a:ea typeface="+mn-ea"/>
                <a:cs typeface="+mn-cs"/>
              </a:rPr>
            </a:br>
            <a:endParaRPr lang="sk-SK" sz="1200" b="0"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5</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Alebo je Boh pre teba niekto veľmi </a:t>
            </a:r>
            <a:r>
              <a:rPr lang="sk-SK" sz="1200" b="1" i="0" kern="1200" baseline="0" dirty="0" smtClean="0">
                <a:solidFill>
                  <a:schemeClr val="tx1"/>
                </a:solidFill>
                <a:latin typeface="+mn-lt"/>
                <a:ea typeface="+mn-ea"/>
                <a:cs typeface="+mn-cs"/>
              </a:rPr>
              <a:t>autoritársky</a:t>
            </a:r>
            <a:r>
              <a:rPr lang="sk-SK" sz="1200" b="0" i="0" kern="1200" baseline="0" dirty="0" smtClean="0">
                <a:solidFill>
                  <a:schemeClr val="tx1"/>
                </a:solidFill>
                <a:latin typeface="+mn-lt"/>
                <a:ea typeface="+mn-ea"/>
                <a:cs typeface="+mn-cs"/>
              </a:rPr>
              <a:t>, kto nemá na teba čas a radšej ti ani nenapadne zaťažovať ho nejakou svojou potrebou, aby neznervóznel a nezačal okolo teba hádzať bleskami. </a:t>
            </a: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6</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Možno si ho predstavuješ ako nejakého </a:t>
            </a:r>
            <a:r>
              <a:rPr lang="sk-SK" sz="1200" b="1" i="0" kern="1200" baseline="0" dirty="0" smtClean="0">
                <a:solidFill>
                  <a:schemeClr val="tx1"/>
                </a:solidFill>
                <a:latin typeface="+mn-lt"/>
                <a:ea typeface="+mn-ea"/>
                <a:cs typeface="+mn-cs"/>
              </a:rPr>
              <a:t>boha fatalistov</a:t>
            </a:r>
            <a:r>
              <a:rPr lang="sk-SK" sz="1200" b="0" i="0" kern="1200" baseline="0" dirty="0" smtClean="0">
                <a:solidFill>
                  <a:schemeClr val="tx1"/>
                </a:solidFill>
                <a:latin typeface="+mn-lt"/>
                <a:ea typeface="+mn-ea"/>
                <a:cs typeface="+mn-cs"/>
              </a:rPr>
              <a:t>, ktorý všetko riadi, všetko určil dopredu a nemáš žiadnu šancu vyhnúť sa tomu, čo predpovedá svojimi hviezdami. Osudu, ktorý ti pripravil, skrátka, neunikneš. </a:t>
            </a:r>
            <a:br>
              <a:rPr lang="sk-SK" sz="1200" b="0" i="0" kern="1200" baseline="0" dirty="0" smtClean="0">
                <a:solidFill>
                  <a:schemeClr val="tx1"/>
                </a:solidFill>
                <a:latin typeface="+mn-lt"/>
                <a:ea typeface="+mn-ea"/>
                <a:cs typeface="+mn-cs"/>
              </a:rPr>
            </a:br>
            <a:endParaRPr lang="sk-SK" sz="1200" b="0"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7</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baseline="0" dirty="0" smtClean="0">
                <a:solidFill>
                  <a:schemeClr val="tx1"/>
                </a:solidFill>
                <a:latin typeface="+mn-lt"/>
                <a:ea typeface="+mn-ea"/>
                <a:cs typeface="+mn-cs"/>
              </a:rPr>
              <a:t>A možno je pre teba Boh iba deduškom sediacim na obláčiku, ktorého nezaujímaš, a ani to, čo sa deje tu na zemi.</a:t>
            </a:r>
          </a:p>
          <a:p>
            <a:r>
              <a:rPr lang="sk-SK" sz="1200" b="1" i="0" kern="1200" baseline="0" dirty="0" smtClean="0">
                <a:solidFill>
                  <a:schemeClr val="tx1"/>
                </a:solidFill>
                <a:latin typeface="+mn-lt"/>
                <a:ea typeface="+mn-ea"/>
                <a:cs typeface="+mn-cs"/>
              </a:rPr>
              <a:t>Ako to teda je? V akého b(B)</a:t>
            </a:r>
            <a:r>
              <a:rPr lang="sk-SK" sz="1200" b="1" i="0" kern="1200" baseline="0" dirty="0" err="1" smtClean="0">
                <a:solidFill>
                  <a:schemeClr val="tx1"/>
                </a:solidFill>
                <a:latin typeface="+mn-lt"/>
                <a:ea typeface="+mn-ea"/>
                <a:cs typeface="+mn-cs"/>
              </a:rPr>
              <a:t>oha</a:t>
            </a:r>
            <a:r>
              <a:rPr lang="sk-SK" sz="1200" b="1" i="0" kern="1200" baseline="0" dirty="0" smtClean="0">
                <a:solidFill>
                  <a:schemeClr val="tx1"/>
                </a:solidFill>
                <a:latin typeface="+mn-lt"/>
                <a:ea typeface="+mn-ea"/>
                <a:cs typeface="+mn-cs"/>
              </a:rPr>
              <a:t> veríš?</a:t>
            </a:r>
            <a:r>
              <a:rPr lang="sk-SK" sz="1200" b="0" i="0" kern="1200" baseline="0" dirty="0" smtClean="0">
                <a:solidFill>
                  <a:schemeClr val="tx1"/>
                </a:solidFill>
                <a:latin typeface="+mn-lt"/>
                <a:ea typeface="+mn-ea"/>
                <a:cs typeface="+mn-cs"/>
              </a:rPr>
              <a:t/>
            </a:r>
            <a:br>
              <a:rPr lang="sk-SK" sz="1200" b="0" i="0" kern="1200" baseline="0" dirty="0" smtClean="0">
                <a:solidFill>
                  <a:schemeClr val="tx1"/>
                </a:solidFill>
                <a:latin typeface="+mn-lt"/>
                <a:ea typeface="+mn-ea"/>
                <a:cs typeface="+mn-cs"/>
              </a:rPr>
            </a:br>
            <a:r>
              <a:rPr lang="sk-SK" sz="1200" b="0" i="0" kern="1200" baseline="0" dirty="0" smtClean="0">
                <a:solidFill>
                  <a:schemeClr val="tx1"/>
                </a:solidFill>
                <a:latin typeface="+mn-lt"/>
                <a:ea typeface="+mn-ea"/>
                <a:cs typeface="+mn-cs"/>
              </a:rPr>
              <a:t>Poďme si priblížiť to, ako si ľudia predstavovali božstvá v minulosti, ako sa vyvíjali ich myšlienky a predstavy o tom, čo je za hranicami tohto sveta. Popritom sa pozrieme sa aj na jeden príbeh, ktorý akosi vyniká medzi všetkými ostatnými:</a:t>
            </a:r>
          </a:p>
          <a:p>
            <a:endParaRPr lang="sk-SK" sz="1200" b="0" i="0" kern="1200" baseline="0" dirty="0" smtClean="0">
              <a:solidFill>
                <a:schemeClr val="tx1"/>
              </a:solidFill>
              <a:latin typeface="+mn-lt"/>
              <a:ea typeface="+mn-ea"/>
              <a:cs typeface="+mn-cs"/>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8</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1" i="1" kern="1200" baseline="0" dirty="0" smtClean="0">
                <a:solidFill>
                  <a:schemeClr val="tx1"/>
                </a:solidFill>
                <a:latin typeface="Times New Roman" pitchFamily="18" charset="0"/>
                <a:ea typeface="+mn-ea"/>
                <a:cs typeface="Times New Roman" pitchFamily="18" charset="0"/>
              </a:rPr>
              <a:t>Kto je Boh, aký je a čo odo mňa chce? </a:t>
            </a:r>
            <a:br>
              <a:rPr lang="sk-SK" sz="1200" b="1" i="1" kern="1200" baseline="0" dirty="0" smtClean="0">
                <a:solidFill>
                  <a:schemeClr val="tx1"/>
                </a:solidFill>
                <a:latin typeface="Times New Roman" pitchFamily="18" charset="0"/>
                <a:ea typeface="+mn-ea"/>
                <a:cs typeface="Times New Roman" pitchFamily="18" charset="0"/>
              </a:rPr>
            </a:br>
            <a:r>
              <a:rPr lang="sk-SK" sz="1200" b="0" i="0" kern="1200" baseline="0" dirty="0" smtClean="0">
                <a:solidFill>
                  <a:schemeClr val="tx1"/>
                </a:solidFill>
                <a:latin typeface="Times New Roman" pitchFamily="18" charset="0"/>
                <a:ea typeface="+mn-ea"/>
                <a:cs typeface="Times New Roman" pitchFamily="18" charset="0"/>
              </a:rPr>
              <a:t>Tieto otázky si ľudia kládli od nepamäti. Predstavy ľudí a národov o božstvách sa, samozrejme, líšili. Každý národ mal vlastných bohov a vlastný kult. Jedno je však isté: Odpoveď na otázku kto je Boh a čo odo mňa chce, bola pre ľudí dôležitejšia než všetko ostatné. </a:t>
            </a:r>
            <a:br>
              <a:rPr lang="sk-SK" sz="1200" b="0" i="0" kern="1200" baseline="0" dirty="0" smtClean="0">
                <a:solidFill>
                  <a:schemeClr val="tx1"/>
                </a:solidFill>
                <a:latin typeface="Times New Roman" pitchFamily="18" charset="0"/>
                <a:ea typeface="+mn-ea"/>
                <a:cs typeface="Times New Roman" pitchFamily="18" charset="0"/>
              </a:rPr>
            </a:br>
            <a:r>
              <a:rPr lang="sk-SK" sz="1200" b="0" i="0" kern="1200" baseline="0" dirty="0" smtClean="0">
                <a:solidFill>
                  <a:schemeClr val="tx1"/>
                </a:solidFill>
                <a:latin typeface="Times New Roman" pitchFamily="18" charset="0"/>
                <a:ea typeface="+mn-ea"/>
                <a:cs typeface="Times New Roman" pitchFamily="18" charset="0"/>
              </a:rPr>
              <a:t/>
            </a:r>
            <a:br>
              <a:rPr lang="sk-SK" sz="1200" b="0" i="0" kern="1200" baseline="0" dirty="0" smtClean="0">
                <a:solidFill>
                  <a:schemeClr val="tx1"/>
                </a:solidFill>
                <a:latin typeface="Times New Roman" pitchFamily="18" charset="0"/>
                <a:ea typeface="+mn-ea"/>
                <a:cs typeface="Times New Roman" pitchFamily="18" charset="0"/>
              </a:rPr>
            </a:br>
            <a:r>
              <a:rPr lang="sk-SK" sz="1200" b="0" i="0" kern="1200" baseline="0" dirty="0" smtClean="0">
                <a:solidFill>
                  <a:schemeClr val="tx1"/>
                </a:solidFill>
                <a:latin typeface="Times New Roman" pitchFamily="18" charset="0"/>
                <a:ea typeface="+mn-ea"/>
                <a:cs typeface="Times New Roman" pitchFamily="18" charset="0"/>
              </a:rPr>
              <a:t>Už praveké nálezy ukazujú, že človek od svojho počiatku prinášal obety rôznym božstvám a veril v život po smrti. </a:t>
            </a:r>
            <a:br>
              <a:rPr lang="sk-SK" sz="1200" b="0" i="0" kern="1200" baseline="0" dirty="0" smtClean="0">
                <a:solidFill>
                  <a:schemeClr val="tx1"/>
                </a:solidFill>
                <a:latin typeface="Times New Roman" pitchFamily="18" charset="0"/>
                <a:ea typeface="+mn-ea"/>
                <a:cs typeface="Times New Roman" pitchFamily="18" charset="0"/>
              </a:rPr>
            </a:br>
            <a:r>
              <a:rPr lang="sk-SK" sz="1200" b="0" i="0" kern="1200" baseline="0" dirty="0" smtClean="0">
                <a:solidFill>
                  <a:schemeClr val="tx1"/>
                </a:solidFill>
                <a:latin typeface="Times New Roman" pitchFamily="18" charset="0"/>
                <a:ea typeface="+mn-ea"/>
                <a:cs typeface="Times New Roman" pitchFamily="18" charset="0"/>
              </a:rPr>
              <a:t>V staroveku môžeme vidieť dômyselne prepracované formy polyteizmu – ľudia verili v mnohých bohov, pričom táto viera bola prítomná v každom známom národe (hinduizmus, perzské, grécke i rímske náboženstvo mali bohov pomenovaných a charakterizovaných, mali prepracované kultové rituály a prinášanie obiet). Viera v bohov  bola úplnou samozrejmosťou doby a prakticky neexistoval žiaden národ, ktorý by neuctieval nejaké božstvá, ktorý by bol ateistický. Viera v bohov bola pre ľudí tej doby prirodzenejšia než všetko ostatné (prekliknúť </a:t>
            </a:r>
            <a:r>
              <a:rPr lang="sk-SK" sz="1200" b="0" i="0" kern="1200" baseline="0" dirty="0" err="1" smtClean="0">
                <a:solidFill>
                  <a:schemeClr val="tx1"/>
                </a:solidFill>
                <a:latin typeface="Times New Roman" pitchFamily="18" charset="0"/>
                <a:ea typeface="+mn-ea"/>
                <a:cs typeface="Times New Roman" pitchFamily="18" charset="0"/>
              </a:rPr>
              <a:t>slajd</a:t>
            </a:r>
            <a:r>
              <a:rPr lang="sk-SK" sz="1200" b="0" i="0" kern="1200" baseline="0" dirty="0" smtClean="0">
                <a:solidFill>
                  <a:schemeClr val="tx1"/>
                </a:solidFill>
                <a:latin typeface="Times New Roman" pitchFamily="18" charset="0"/>
                <a:ea typeface="+mn-ea"/>
                <a:cs typeface="Times New Roman" pitchFamily="18" charset="0"/>
              </a:rPr>
              <a:t> na horiaci ker).</a:t>
            </a:r>
            <a:br>
              <a:rPr lang="sk-SK" sz="1200" b="0" i="0" kern="1200" baseline="0" dirty="0" smtClean="0">
                <a:solidFill>
                  <a:schemeClr val="tx1"/>
                </a:solidFill>
                <a:latin typeface="Times New Roman" pitchFamily="18" charset="0"/>
                <a:ea typeface="+mn-ea"/>
                <a:cs typeface="Times New Roman" pitchFamily="18" charset="0"/>
              </a:rPr>
            </a:br>
            <a:r>
              <a:rPr lang="sk-SK" sz="1200" b="0" i="0" kern="1200" baseline="0" dirty="0" smtClean="0">
                <a:solidFill>
                  <a:schemeClr val="tx1"/>
                </a:solidFill>
                <a:latin typeface="Times New Roman" pitchFamily="18" charset="0"/>
                <a:ea typeface="+mn-ea"/>
                <a:cs typeface="Times New Roman" pitchFamily="18" charset="0"/>
              </a:rPr>
              <a:t/>
            </a:r>
            <a:br>
              <a:rPr lang="sk-SK" sz="1200" b="0" i="0" kern="1200" baseline="0" dirty="0" smtClean="0">
                <a:solidFill>
                  <a:schemeClr val="tx1"/>
                </a:solidFill>
                <a:latin typeface="Times New Roman" pitchFamily="18" charset="0"/>
                <a:ea typeface="+mn-ea"/>
                <a:cs typeface="Times New Roman" pitchFamily="18" charset="0"/>
              </a:rPr>
            </a:br>
            <a:r>
              <a:rPr lang="sk-SK" sz="1200" b="1" i="0" kern="1200" baseline="0" dirty="0" smtClean="0">
                <a:solidFill>
                  <a:schemeClr val="tx1"/>
                </a:solidFill>
                <a:latin typeface="Times New Roman" pitchFamily="18" charset="0"/>
                <a:ea typeface="+mn-ea"/>
                <a:cs typeface="Times New Roman" pitchFamily="18" charset="0"/>
              </a:rPr>
              <a:t>1300 rokov pred Kristom </a:t>
            </a:r>
            <a:r>
              <a:rPr lang="sk-SK" sz="1200" b="0" i="0" kern="1200" baseline="0" dirty="0" smtClean="0">
                <a:solidFill>
                  <a:schemeClr val="tx1"/>
                </a:solidFill>
                <a:latin typeface="Times New Roman" pitchFamily="18" charset="0"/>
                <a:ea typeface="+mn-ea"/>
                <a:cs typeface="Times New Roman" pitchFamily="18" charset="0"/>
              </a:rPr>
              <a:t>sa však udialo niečo absolútne neslýchané. Pastierovi oviec sa pod Sinajom v horiacom kre zjavuje Niekto, kto sa nazýva jediným a výlučným Bohom - </a:t>
            </a:r>
            <a:r>
              <a:rPr lang="sk-SK" sz="1200" b="1" i="1" kern="1200" baseline="0" dirty="0" smtClean="0">
                <a:solidFill>
                  <a:schemeClr val="tx1"/>
                </a:solidFill>
                <a:latin typeface="Times New Roman" pitchFamily="18" charset="0"/>
                <a:ea typeface="+mn-ea"/>
                <a:cs typeface="Times New Roman" pitchFamily="18" charset="0"/>
              </a:rPr>
              <a:t>YHWH </a:t>
            </a:r>
            <a:r>
              <a:rPr lang="sk-SK" sz="1200" b="1" i="1" kern="1200" baseline="0" dirty="0" smtClean="0">
                <a:solidFill>
                  <a:schemeClr val="tx1"/>
                </a:solidFill>
                <a:latin typeface="Times New Roman" pitchFamily="18" charset="0"/>
                <a:ea typeface="+mn-ea"/>
                <a:cs typeface="Times New Roman" pitchFamily="18" charset="0"/>
              </a:rPr>
              <a:t>(JA SOM KTORÝ SOM). </a:t>
            </a:r>
          </a:p>
          <a:p>
            <a:r>
              <a:rPr lang="sk-SK" sz="1200" b="1" i="0" kern="1200" baseline="0" dirty="0" smtClean="0">
                <a:solidFill>
                  <a:schemeClr val="tx1"/>
                </a:solidFill>
                <a:latin typeface="Times New Roman" pitchFamily="18" charset="0"/>
                <a:ea typeface="+mn-ea"/>
                <a:cs typeface="Times New Roman" pitchFamily="18" charset="0"/>
              </a:rPr>
              <a:t>Jediný Boh? </a:t>
            </a:r>
          </a:p>
          <a:p>
            <a:r>
              <a:rPr lang="sk-SK" sz="1200" b="0" i="0" kern="1200" baseline="0" dirty="0" smtClean="0">
                <a:solidFill>
                  <a:schemeClr val="tx1"/>
                </a:solidFill>
                <a:latin typeface="Times New Roman" pitchFamily="18" charset="0"/>
                <a:ea typeface="+mn-ea"/>
                <a:cs typeface="Times New Roman" pitchFamily="18" charset="0"/>
              </a:rPr>
              <a:t>Do tohto času žiaden národ nič také nepočul a pre mnohé národy bola takáto predstava na smiech. Jeden Boh bol akoby žiaden boh pre národy, ktoré boli božstvami preplnené.</a:t>
            </a:r>
            <a:endParaRPr lang="sk-SK" sz="1200" b="1" i="0" kern="1200" baseline="0" dirty="0" smtClean="0">
              <a:solidFill>
                <a:schemeClr val="tx1"/>
              </a:solidFill>
              <a:latin typeface="Times New Roman" pitchFamily="18" charset="0"/>
              <a:ea typeface="+mn-ea"/>
              <a:cs typeface="Times New Roman" pitchFamily="18" charset="0"/>
            </a:endParaRPr>
          </a:p>
          <a:p>
            <a:r>
              <a:rPr lang="sk-SK" sz="1200" b="0" i="0" kern="1200" baseline="0" dirty="0" smtClean="0">
                <a:solidFill>
                  <a:schemeClr val="tx1"/>
                </a:solidFill>
                <a:latin typeface="Times New Roman" pitchFamily="18" charset="0"/>
                <a:ea typeface="+mn-ea"/>
                <a:cs typeface="Times New Roman" pitchFamily="18" charset="0"/>
              </a:rPr>
              <a:t>Zjavením Boha pod vrchom Sinaj sa začína nový </a:t>
            </a:r>
            <a:r>
              <a:rPr lang="sk-SK" sz="1200" b="0" i="0" kern="1200" baseline="0" dirty="0" err="1" smtClean="0">
                <a:solidFill>
                  <a:schemeClr val="tx1"/>
                </a:solidFill>
                <a:latin typeface="Times New Roman" pitchFamily="18" charset="0"/>
                <a:ea typeface="+mn-ea"/>
                <a:cs typeface="Times New Roman" pitchFamily="18" charset="0"/>
              </a:rPr>
              <a:t>Príbehv</a:t>
            </a:r>
            <a:r>
              <a:rPr lang="sk-SK" sz="1200" b="0" i="0" kern="1200" baseline="0" dirty="0" smtClean="0">
                <a:solidFill>
                  <a:schemeClr val="tx1"/>
                </a:solidFill>
                <a:latin typeface="Times New Roman" pitchFamily="18" charset="0"/>
                <a:ea typeface="+mn-ea"/>
                <a:cs typeface="Times New Roman" pitchFamily="18" charset="0"/>
              </a:rPr>
              <a:t> dejinách sveta a ľudstva – viera v jediného Boha – niečo, čo svet dovtedy nepoznal. </a:t>
            </a:r>
            <a:endParaRPr lang="sk-SK" sz="1200" i="1" kern="1200" dirty="0">
              <a:solidFill>
                <a:schemeClr val="tx1"/>
              </a:solidFill>
              <a:latin typeface="Times New Roman" pitchFamily="18" charset="0"/>
              <a:ea typeface="+mn-ea"/>
              <a:cs typeface="Times New Roman" pitchFamily="18" charset="0"/>
            </a:endParaRP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9</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kern="1200" baseline="0" dirty="0" smtClean="0">
                <a:solidFill>
                  <a:schemeClr val="tx1"/>
                </a:solidFill>
                <a:latin typeface="+mn-lt"/>
                <a:ea typeface="+mn-ea"/>
                <a:cs typeface="+mn-cs"/>
              </a:rPr>
              <a:t>„</a:t>
            </a:r>
            <a:r>
              <a:rPr lang="sk-SK" sz="1200" b="0" kern="1200" baseline="0" dirty="0" err="1" smtClean="0">
                <a:solidFill>
                  <a:schemeClr val="tx1"/>
                </a:solidFill>
                <a:latin typeface="+mn-lt"/>
                <a:ea typeface="+mn-ea"/>
                <a:cs typeface="+mn-cs"/>
              </a:rPr>
              <a:t>Sinajský</a:t>
            </a:r>
            <a:r>
              <a:rPr lang="sk-SK" sz="1200" b="0" kern="1200" baseline="0" dirty="0" smtClean="0">
                <a:solidFill>
                  <a:schemeClr val="tx1"/>
                </a:solidFill>
                <a:latin typeface="+mn-lt"/>
                <a:ea typeface="+mn-ea"/>
                <a:cs typeface="+mn-cs"/>
              </a:rPr>
              <a:t>“ Boh posiela Mojžiša, aby zachránil jeho ľud z egyptského otroctva a vyviedol ho do novej krajiny – zasľúbenej zeme. Je to úžasný príbeh lásky, zrady, bojov a dobrodružstiev. </a:t>
            </a:r>
            <a:br>
              <a:rPr lang="sk-SK" sz="1200" b="0" kern="1200" baseline="0" dirty="0" smtClean="0">
                <a:solidFill>
                  <a:schemeClr val="tx1"/>
                </a:solidFill>
                <a:latin typeface="+mn-lt"/>
                <a:ea typeface="+mn-ea"/>
                <a:cs typeface="+mn-cs"/>
              </a:rPr>
            </a:br>
            <a:r>
              <a:rPr lang="sk-SK" sz="1200" b="0" kern="1200" baseline="0" dirty="0" smtClean="0">
                <a:solidFill>
                  <a:schemeClr val="tx1"/>
                </a:solidFill>
                <a:latin typeface="+mn-lt"/>
                <a:ea typeface="+mn-ea"/>
                <a:cs typeface="+mn-cs"/>
              </a:rPr>
              <a:t>Nakoniec trvalo viac než 40 rokov, kým Izrael prišiel do tejto zeme a usadil sa v nej. Postupne sa z tohto národa – Izraela – stáva kráľovstvo, z kráľovského rodu dynastia a z nej vzídu význační hrdinovia i neverní zbabelci. Dôležité však je, že tento Boh nemlčí, je stále so svojím ľudom. Sprevádza ich, ochraňuje, vyslobodzuje, napomína, stará sa a...ohlasuje príchod Mesiáša, svojho vyvoleného muža, ktorý jedného dňa príde a zachráni Izrael z každej biedy a útlaku. Proroci jeho príchod ohlasujú čoraz intenzívnejšie, napätie sa stupňuje. Ľudia sú čoraz viac napätí, množia sa očakávania, predstavy a niektorí sa vydajú žiť na púšť, aby tam Mesiášovi pripravili cestu a aby boli prví, ktorí ho privítajú - </a:t>
            </a:r>
            <a:r>
              <a:rPr lang="sk-SK" sz="1200" b="1" kern="1200" dirty="0" smtClean="0">
                <a:solidFill>
                  <a:schemeClr val="tx1"/>
                </a:solidFill>
                <a:effectLst/>
                <a:latin typeface="+mn-lt"/>
                <a:ea typeface="+mn-ea"/>
                <a:cs typeface="+mn-cs"/>
              </a:rPr>
              <a:t>prekliknúť na obrázok jasieľ.</a:t>
            </a:r>
            <a:endParaRPr lang="sk-SK" sz="1200" b="0" kern="1200" baseline="0" dirty="0" smtClean="0">
              <a:solidFill>
                <a:schemeClr val="tx1"/>
              </a:solidFill>
              <a:latin typeface="+mn-lt"/>
              <a:ea typeface="+mn-ea"/>
              <a:cs typeface="+mn-cs"/>
            </a:endParaRPr>
          </a:p>
          <a:p>
            <a:endParaRPr lang="sk-SK" sz="1200" b="1" kern="1200" baseline="0" dirty="0" smtClean="0">
              <a:solidFill>
                <a:schemeClr val="tx1"/>
              </a:solidFill>
              <a:latin typeface="+mn-lt"/>
              <a:ea typeface="+mn-ea"/>
              <a:cs typeface="+mn-cs"/>
            </a:endParaRPr>
          </a:p>
          <a:p>
            <a:r>
              <a:rPr lang="sk-SK" sz="1200" b="1" kern="1200" baseline="0" dirty="0" smtClean="0">
                <a:solidFill>
                  <a:schemeClr val="tx1"/>
                </a:solidFill>
                <a:latin typeface="+mn-lt"/>
                <a:ea typeface="+mn-ea"/>
                <a:cs typeface="+mn-cs"/>
              </a:rPr>
              <a:t>Znova sa však stane niečo veľkolepé</a:t>
            </a:r>
            <a:r>
              <a:rPr lang="sk-SK" sz="1200" b="0" kern="1200" baseline="0" dirty="0" smtClean="0">
                <a:solidFill>
                  <a:schemeClr val="tx1"/>
                </a:solidFill>
                <a:latin typeface="+mn-lt"/>
                <a:ea typeface="+mn-ea"/>
                <a:cs typeface="+mn-cs"/>
              </a:rPr>
              <a:t> - ľud žil v mimoriadnom očakávaní (</a:t>
            </a:r>
            <a:r>
              <a:rPr lang="sk-SK" sz="1200" b="0" kern="1200" baseline="0" dirty="0" err="1" smtClean="0">
                <a:solidFill>
                  <a:schemeClr val="tx1"/>
                </a:solidFill>
                <a:latin typeface="+mn-lt"/>
                <a:ea typeface="+mn-ea"/>
                <a:cs typeface="+mn-cs"/>
              </a:rPr>
              <a:t>Lk</a:t>
            </a:r>
            <a:r>
              <a:rPr lang="sk-SK" sz="1200" b="0" kern="1200" baseline="0" dirty="0" smtClean="0">
                <a:solidFill>
                  <a:schemeClr val="tx1"/>
                </a:solidFill>
                <a:latin typeface="+mn-lt"/>
                <a:ea typeface="+mn-ea"/>
                <a:cs typeface="+mn-cs"/>
              </a:rPr>
              <a:t> 3, 15) a všetko od politických udalostí až po hviezdy naznačovalo, že je tu ten čas, keď má prísť, keď ho všetci budú môcť spoznať. Avšak až na zopár pastierov a mudrcov z východu si takmer nik nevšimol, že Mesiáš naozaj prišiel. Nie však ako bojovník, nie ako vládca či politik. </a:t>
            </a:r>
            <a:r>
              <a:rPr lang="sk-SK" sz="1200" b="0" i="1" kern="1200" baseline="0" dirty="0" smtClean="0">
                <a:solidFill>
                  <a:schemeClr val="tx1"/>
                </a:solidFill>
                <a:latin typeface="+mn-lt"/>
                <a:ea typeface="+mn-ea"/>
                <a:cs typeface="+mn-cs"/>
              </a:rPr>
              <a:t>„Prišiel do svojho vlastného a vlastní ho neprijali“ </a:t>
            </a:r>
            <a:r>
              <a:rPr lang="sk-SK" sz="1200" b="0" i="0" kern="1200" baseline="0" dirty="0" smtClean="0">
                <a:solidFill>
                  <a:schemeClr val="tx1"/>
                </a:solidFill>
                <a:latin typeface="+mn-lt"/>
                <a:ea typeface="+mn-ea"/>
                <a:cs typeface="+mn-cs"/>
              </a:rPr>
              <a:t>(</a:t>
            </a:r>
            <a:r>
              <a:rPr lang="sk-SK" sz="1200" b="0" i="0" kern="1200" baseline="0" dirty="0" err="1" smtClean="0">
                <a:solidFill>
                  <a:schemeClr val="tx1"/>
                </a:solidFill>
                <a:latin typeface="+mn-lt"/>
                <a:ea typeface="+mn-ea"/>
                <a:cs typeface="+mn-cs"/>
              </a:rPr>
              <a:t>Jn</a:t>
            </a:r>
            <a:r>
              <a:rPr lang="sk-SK" sz="1200" b="0" i="0" kern="1200" baseline="0" dirty="0" smtClean="0">
                <a:solidFill>
                  <a:schemeClr val="tx1"/>
                </a:solidFill>
                <a:latin typeface="+mn-lt"/>
                <a:ea typeface="+mn-ea"/>
                <a:cs typeface="+mn-cs"/>
              </a:rPr>
              <a:t> 1, 11)</a:t>
            </a:r>
            <a:r>
              <a:rPr lang="sk-SK" sz="1200" b="0" i="1" kern="1200" baseline="0" dirty="0" smtClean="0">
                <a:solidFill>
                  <a:schemeClr val="tx1"/>
                </a:solidFill>
                <a:latin typeface="+mn-lt"/>
                <a:ea typeface="+mn-ea"/>
                <a:cs typeface="+mn-cs"/>
              </a:rPr>
              <a:t>. </a:t>
            </a:r>
            <a:r>
              <a:rPr lang="sk-SK" sz="1200" b="0" i="0" kern="1200" baseline="0" dirty="0" smtClean="0">
                <a:solidFill>
                  <a:schemeClr val="tx1"/>
                </a:solidFill>
                <a:latin typeface="+mn-lt"/>
                <a:ea typeface="+mn-ea"/>
                <a:cs typeface="+mn-cs"/>
              </a:rPr>
              <a:t>Prichádza na tento svet ako malé dieťa, z ktorého sa onedlho stáva utečenec pred krutým zástupcom jeho vlastnej ríše. </a:t>
            </a:r>
            <a:br>
              <a:rPr lang="sk-SK" sz="1200" b="0" i="0" kern="1200" baseline="0" dirty="0" smtClean="0">
                <a:solidFill>
                  <a:schemeClr val="tx1"/>
                </a:solidFill>
                <a:latin typeface="+mn-lt"/>
                <a:ea typeface="+mn-ea"/>
                <a:cs typeface="+mn-cs"/>
              </a:rPr>
            </a:br>
            <a:r>
              <a:rPr lang="sk-SK" sz="1200" kern="1200" dirty="0" smtClean="0">
                <a:solidFill>
                  <a:schemeClr val="tx1"/>
                </a:solidFill>
                <a:effectLst/>
                <a:latin typeface="+mn-lt"/>
                <a:ea typeface="+mn-ea"/>
                <a:cs typeface="+mn-cs"/>
              </a:rPr>
              <a:t>Nik však nečakal, že tento Mesiáš nebude človek, ale sám Boh</a:t>
            </a:r>
            <a:r>
              <a:rPr lang="sk-SK" sz="1200" b="0" i="0" kern="1200" baseline="0" dirty="0" smtClean="0">
                <a:solidFill>
                  <a:schemeClr val="tx1"/>
                </a:solidFill>
                <a:latin typeface="+mn-lt"/>
                <a:ea typeface="+mn-ea"/>
                <a:cs typeface="+mn-cs"/>
              </a:rPr>
              <a:t>, Boží Syn. Práve to bolo najväčšou prekážkou, aby ho ľudia prijali vtedy a rovnako aj dnes najväčšou prekážkou, aby tomu uverili ľudia. Tento príbeh nemá obdobu v žiadnom inom náboženstve a sám inšpiroval mnohé rozprávkové príbehy o tom, ako sa z kráľa stal žobrák, len aby si získal lásku svojej milovanej (napr. naša rozprávka Kráľ drozdia brada). </a:t>
            </a:r>
          </a:p>
        </p:txBody>
      </p:sp>
      <p:sp>
        <p:nvSpPr>
          <p:cNvPr id="4" name="Zástupný symbol čísla snímky 3"/>
          <p:cNvSpPr>
            <a:spLocks noGrp="1"/>
          </p:cNvSpPr>
          <p:nvPr>
            <p:ph type="sldNum" sz="quarter" idx="10"/>
          </p:nvPr>
        </p:nvSpPr>
        <p:spPr/>
        <p:txBody>
          <a:bodyPr/>
          <a:lstStyle/>
          <a:p>
            <a:fld id="{70E9BF57-38DA-4574-892F-531C5A87C949}" type="slidenum">
              <a:rPr lang="sk-SK" smtClean="0"/>
              <a:pPr/>
              <a:t>10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C6FA0-D3E3-481E-9116-5713AB901BA7}" type="datetimeFigureOut">
              <a:rPr lang="sk-SK" smtClean="0"/>
              <a:pPr/>
              <a:t>19. 9. 2024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E7BE-6EE4-4A08-9825-EDA9C4635802}"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http://blog.sme.sk/blog/564/12938/Boh_dedomraz.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blog.sme.sk/blog/564/12938/Boh_policajt.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http://blog.sme.sk/blog/564/12938/Boh_pripad_nudz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http://blog.sme.sk/blog/564/12938/Boh_nervak.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blog.sme.sk/blog/564/12938/Boh_babkar.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http://blog.sme.sk/blog/564/12938/Boh_dedusko.jp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Users\DKU_D\Desktop\are_you_there_god.jpg"/>
          <p:cNvPicPr>
            <a:picLocks noChangeAspect="1" noChangeArrowheads="1"/>
          </p:cNvPicPr>
          <p:nvPr/>
        </p:nvPicPr>
        <p:blipFill>
          <a:blip r:embed="rId2">
            <a:lum bright="10000" contrast="-20000"/>
          </a:blip>
          <a:srcRect/>
          <a:stretch>
            <a:fillRect/>
          </a:stretch>
        </p:blipFill>
        <p:spPr bwMode="auto">
          <a:xfrm>
            <a:off x="0" y="-1452618"/>
            <a:ext cx="9358346" cy="9358346"/>
          </a:xfrm>
          <a:prstGeom prst="rect">
            <a:avLst/>
          </a:prstGeom>
          <a:noFill/>
        </p:spPr>
      </p:pic>
      <p:sp>
        <p:nvSpPr>
          <p:cNvPr id="2" name="Nadpis 1"/>
          <p:cNvSpPr>
            <a:spLocks noGrp="1"/>
          </p:cNvSpPr>
          <p:nvPr>
            <p:ph type="ctrTitle"/>
          </p:nvPr>
        </p:nvSpPr>
        <p:spPr>
          <a:xfrm>
            <a:off x="0" y="1714488"/>
            <a:ext cx="9144000" cy="1112835"/>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sk-SK"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1">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Kto je Boh </a:t>
            </a:r>
            <a:br>
              <a:rPr lang="sk-SK"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1">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br>
            <a:r>
              <a:rPr lang="sk-SK"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1">
                      <a:satMod val="175000"/>
                      <a:alpha val="40000"/>
                    </a:schemeClr>
                  </a:glow>
                  <a:outerShdw blurRad="80000" dist="40000" dir="5040000" algn="tl">
                    <a:srgbClr val="000000">
                      <a:alpha val="30000"/>
                    </a:srgbClr>
                  </a:outerShdw>
                </a:effectLst>
                <a:latin typeface="Times New Roman" pitchFamily="18" charset="0"/>
                <a:cs typeface="Times New Roman" pitchFamily="18" charset="0"/>
              </a:rPr>
              <a:t>a čo pre mňa znamená ?</a:t>
            </a:r>
            <a:endParaRPr lang="sk-SK"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1">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p:txBody>
      </p:sp>
      <p:pic>
        <p:nvPicPr>
          <p:cNvPr id="5" name="Obrázok 4" descr="logo3-01 - menší.png"/>
          <p:cNvPicPr>
            <a:picLocks noChangeAspect="1"/>
          </p:cNvPicPr>
          <p:nvPr/>
        </p:nvPicPr>
        <p:blipFill>
          <a:blip r:embed="rId3" cstate="print">
            <a:lum bright="70000" contrast="-70000"/>
          </a:blip>
          <a:stretch>
            <a:fillRect/>
          </a:stretch>
        </p:blipFill>
        <p:spPr>
          <a:xfrm>
            <a:off x="214282" y="5429590"/>
            <a:ext cx="1542452" cy="1285558"/>
          </a:xfrm>
          <a:prstGeom prst="rect">
            <a:avLst/>
          </a:prstGeom>
        </p:spPr>
      </p:pic>
      <p:sp>
        <p:nvSpPr>
          <p:cNvPr id="13314" name="AutoShape 2" descr="img.projektn.sk/wp-static/2020/07/are_you_t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3316" name="AutoShape 4" descr="img.projektn.sk/wp-static/2020/07/are_you_t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214282" y="357166"/>
            <a:ext cx="3786214" cy="1384995"/>
          </a:xfrm>
          <a:prstGeom prst="rect">
            <a:avLst/>
          </a:prstGeom>
          <a:noFill/>
        </p:spPr>
        <p:txBody>
          <a:bodyPr wrap="square" rtlCol="0">
            <a:spAutoFit/>
          </a:bodyPr>
          <a:lstStyle/>
          <a:p>
            <a:pPr fontAlgn="base"/>
            <a:r>
              <a:rPr lang="sk-SK"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Zdá sa však, že v našom živote  využívame viac vieru ako istoty...</a:t>
            </a:r>
            <a:endParaRPr lang="sk-SK"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290" name="AutoShape 2"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292" name="AutoShape 4"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294" name="AutoShape 6"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296" name="AutoShape 8"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026" name="Picture 2" descr="C:\Users\DKU_DANO\Desktop\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93" y="-731994"/>
            <a:ext cx="11477625" cy="760095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descr="C:\Users\DKU_D\Downloads\Obrázky z adobe stock\AdobeStock_176316639.jpeg"/>
          <p:cNvPicPr>
            <a:picLocks noChangeAspect="1" noChangeArrowheads="1"/>
          </p:cNvPicPr>
          <p:nvPr/>
        </p:nvPicPr>
        <p:blipFill>
          <a:blip r:embed="rId4" cstate="print">
            <a:lum contrast="-10000"/>
          </a:blip>
          <a:srcRect r="20632"/>
          <a:stretch>
            <a:fillRect/>
          </a:stretch>
        </p:blipFill>
        <p:spPr bwMode="auto">
          <a:xfrm>
            <a:off x="-247993" y="-981552"/>
            <a:ext cx="9644529" cy="8100396"/>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wheel(1)">
                                      <p:cBhvr>
                                        <p:cTn id="7"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Manos ensangrentadas de Jesús / Jaime Ospino - IURD - YouTube"/>
          <p:cNvPicPr>
            <a:picLocks noChangeAspect="1" noChangeArrowheads="1"/>
          </p:cNvPicPr>
          <p:nvPr/>
        </p:nvPicPr>
        <p:blipFill>
          <a:blip r:embed="rId3">
            <a:lum bright="10000" contrast="-30000"/>
          </a:blip>
          <a:srcRect t="14075" b="11851"/>
          <a:stretch>
            <a:fillRect/>
          </a:stretch>
        </p:blipFill>
        <p:spPr bwMode="auto">
          <a:xfrm rot="21344296">
            <a:off x="-176637" y="3920968"/>
            <a:ext cx="5667087" cy="3148382"/>
          </a:xfrm>
          <a:prstGeom prst="rect">
            <a:avLst/>
          </a:prstGeom>
          <a:ln>
            <a:noFill/>
          </a:ln>
          <a:effectLst>
            <a:softEdge rad="112500"/>
          </a:effectLst>
        </p:spPr>
      </p:pic>
      <p:sp>
        <p:nvSpPr>
          <p:cNvPr id="6" name="TextovéPole 5"/>
          <p:cNvSpPr txBox="1"/>
          <p:nvPr/>
        </p:nvSpPr>
        <p:spPr>
          <a:xfrm>
            <a:off x="214282" y="500042"/>
            <a:ext cx="3786214" cy="3046988"/>
          </a:xfrm>
          <a:prstGeom prst="rect">
            <a:avLst/>
          </a:prstGeom>
          <a:noFill/>
        </p:spPr>
        <p:txBody>
          <a:bodyPr wrap="square" rtlCol="0">
            <a:spAutoFit/>
          </a:bodyPr>
          <a:lstStyle/>
          <a:p>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Kto bol tento Mesiáš? </a:t>
            </a:r>
          </a:p>
          <a:p>
            <a:endPar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endParaRPr>
          </a:p>
          <a:p>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Čo všetko o ňom vieme?</a:t>
            </a:r>
          </a:p>
          <a:p>
            <a:endParaRPr lang="sk-SK" altLang="sk-SK"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AutoShape 8" descr="Súvisiaci obráz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9226" name="AutoShape 10" descr="Súvisiaci obráz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9228" name="AutoShape 12" descr="Parents-playing-with-childre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8194" name="AutoShape 2" descr="Interview: Roma Downey and Mark Burnett Talk 'Son of God' and Future  Projects | Rebecca Cus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1" name="Picture 2" descr="C:\Users\DKU_D\Desktop\Obrázky - predobrazy\26-1400x1904.jpg"/>
          <p:cNvPicPr>
            <a:picLocks noChangeAspect="1" noChangeArrowheads="1"/>
          </p:cNvPicPr>
          <p:nvPr/>
        </p:nvPicPr>
        <p:blipFill>
          <a:blip r:embed="rId4" cstate="print">
            <a:lum bright="20000" contrast="-10000"/>
          </a:blip>
          <a:srcRect/>
          <a:stretch>
            <a:fillRect/>
          </a:stretch>
        </p:blipFill>
        <p:spPr bwMode="auto">
          <a:xfrm rot="224851">
            <a:off x="3946688" y="115548"/>
            <a:ext cx="3700379" cy="5032515"/>
          </a:xfrm>
          <a:prstGeom prst="rect">
            <a:avLst/>
          </a:prstGeom>
          <a:ln>
            <a:noFill/>
          </a:ln>
          <a:effectLst>
            <a:softEdge rad="112500"/>
          </a:effectLst>
        </p:spPr>
      </p:pic>
      <p:pic>
        <p:nvPicPr>
          <p:cNvPr id="12" name="Picture 7" descr="Výsledok vyhľadávania obrázkov pre dopyt lion of the juda"/>
          <p:cNvPicPr>
            <a:picLocks noChangeAspect="1" noChangeArrowheads="1"/>
          </p:cNvPicPr>
          <p:nvPr/>
        </p:nvPicPr>
        <p:blipFill>
          <a:blip r:embed="rId5">
            <a:lum bright="20000" contrast="20000"/>
          </a:blip>
          <a:srcRect/>
          <a:stretch>
            <a:fillRect/>
          </a:stretch>
        </p:blipFill>
        <p:spPr bwMode="auto">
          <a:xfrm rot="190321">
            <a:off x="5458032" y="3172032"/>
            <a:ext cx="3589409" cy="3589410"/>
          </a:xfrm>
          <a:prstGeom prst="rect">
            <a:avLst/>
          </a:prstGeom>
          <a:ln>
            <a:noFill/>
          </a:ln>
          <a:effectLst>
            <a:softEdge rad="112500"/>
          </a:effectLst>
        </p:spPr>
      </p:pic>
      <p:sp>
        <p:nvSpPr>
          <p:cNvPr id="8197" name="AutoShape 5" descr="nail-pierced-hand | Rooted and Ground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DKU_D\Desktop\istockphoto-1292567913-612x612.jpg"/>
          <p:cNvPicPr>
            <a:picLocks noChangeAspect="1" noChangeArrowheads="1"/>
          </p:cNvPicPr>
          <p:nvPr/>
        </p:nvPicPr>
        <p:blipFill>
          <a:blip r:embed="rId3">
            <a:lum contrast="10000"/>
          </a:blip>
          <a:srcRect/>
          <a:stretch>
            <a:fillRect/>
          </a:stretch>
        </p:blipFill>
        <p:spPr bwMode="auto">
          <a:xfrm>
            <a:off x="-1326743" y="57150"/>
            <a:ext cx="10542213" cy="6800850"/>
          </a:xfrm>
          <a:prstGeom prst="rect">
            <a:avLst/>
          </a:prstGeom>
          <a:ln>
            <a:noFill/>
          </a:ln>
          <a:effectLst>
            <a:softEdge rad="112500"/>
          </a:effectLst>
        </p:spPr>
      </p:pic>
      <p:sp>
        <p:nvSpPr>
          <p:cNvPr id="23" name="Nadpis 22"/>
          <p:cNvSpPr>
            <a:spLocks noGrp="1"/>
          </p:cNvSpPr>
          <p:nvPr>
            <p:ph type="title"/>
          </p:nvPr>
        </p:nvSpPr>
        <p:spPr>
          <a:xfrm>
            <a:off x="500034" y="571480"/>
            <a:ext cx="5143536" cy="868346"/>
          </a:xfrm>
        </p:spPr>
        <p:txBody>
          <a:bodyPr>
            <a:noAutofit/>
          </a:bodyPr>
          <a:lstStyle/>
          <a:p>
            <a:pPr algn="l"/>
            <a:r>
              <a:rPr lang="sk-SK"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cs typeface="Times New Roman" pitchFamily="18" charset="0"/>
              </a:rPr>
              <a:t>Boh je ten, kto...</a:t>
            </a:r>
            <a:endParaRPr lang="sk-SK"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cs typeface="Times New Roman" pitchFamily="18" charset="0"/>
            </a:endParaRPr>
          </a:p>
        </p:txBody>
      </p:sp>
      <p:sp>
        <p:nvSpPr>
          <p:cNvPr id="5122" name="AutoShape 2" descr="Výsledok vyhľadávania obrázkov pre dopyt church as a fami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5124" name="AutoShape 4" descr="Výsledok vyhľadávania obrázkov pre dopyt church as a fami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500034" y="357166"/>
            <a:ext cx="7786742" cy="5324535"/>
          </a:xfrm>
          <a:prstGeom prst="rect">
            <a:avLst/>
          </a:prstGeom>
        </p:spPr>
        <p:txBody>
          <a:bodyPr wrap="square">
            <a:spAutoFit/>
          </a:bodyPr>
          <a:lstStyle/>
          <a:p>
            <a:r>
              <a:rPr lang="sk-SK"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Otázky </a:t>
            </a:r>
            <a:r>
              <a:rPr lang="sk-SK" sz="2800"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na reflexiu (do skupiniek):</a:t>
            </a:r>
            <a:endParaRPr lang="sk-SK"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endParaRPr lang="sk-SK"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Ktorá z falošných predstáv Boha je podľa teba u ľudí najviac rozšírená?</a:t>
            </a:r>
          </a:p>
          <a:p>
            <a:pPr marL="514350" indent="-514350">
              <a:buAutoNum type="arabicPeriod"/>
            </a:pPr>
            <a:endPar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AutoNum type="arabicPeriod"/>
            </a:pPr>
            <a:r>
              <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Prečo bola kedysi pre ľudí viera v mnohých bohov prirodzená a dnes mnohí </a:t>
            </a: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neveria </a:t>
            </a:r>
            <a:r>
              <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ani v </a:t>
            </a: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jedného Jediného?</a:t>
            </a:r>
            <a:endPar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AutoNum type="arabicPeriod"/>
            </a:pPr>
            <a:endPar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Je kresťanstvo v niečom iné ako ostatné náboženstvá? </a:t>
            </a:r>
            <a:r>
              <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 čom sa odlišuje Ježiš od ostatných bohov? </a:t>
            </a: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AutoNum type="arabicPeriod"/>
            </a:pPr>
            <a:endParaRPr lang="sk-SK"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  čom je podľa teba zaujímavý príbeh Mesiáša – Ježiša Krista?</a:t>
            </a:r>
          </a:p>
          <a:p>
            <a:pPr marL="514350" indent="-514350">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buFontTx/>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 čo najčastejšie verí dnešní mladý človek?</a:t>
            </a:r>
          </a:p>
          <a:p>
            <a:pPr marL="514350" indent="-514350">
              <a:buFontTx/>
              <a:buAutoNum type="arabicPeriod"/>
            </a:pP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marL="514350" indent="-514350"/>
            <a:endParaRPr lang="sk-SK"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C:\Users\DKU_D\Desktop\maxresdefault.jpg"/>
          <p:cNvPicPr>
            <a:picLocks noChangeAspect="1" noChangeArrowheads="1"/>
          </p:cNvPicPr>
          <p:nvPr/>
        </p:nvPicPr>
        <p:blipFill>
          <a:blip r:embed="rId3"/>
          <a:srcRect/>
          <a:stretch>
            <a:fillRect/>
          </a:stretch>
        </p:blipFill>
        <p:spPr bwMode="auto">
          <a:xfrm>
            <a:off x="-1120732" y="682231"/>
            <a:ext cx="10979144" cy="617576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5124" name="AutoShape 4"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pic>
        <p:nvPicPr>
          <p:cNvPr id="9" name="Picture 7" descr="http://blog.sme.sk/blog/564/12938/Boh_dedomraz.jpg"/>
          <p:cNvPicPr>
            <a:picLocks noChangeAspect="1" noChangeArrowheads="1"/>
          </p:cNvPicPr>
          <p:nvPr/>
        </p:nvPicPr>
        <p:blipFill>
          <a:blip r:embed="rId3" r:link="rId4">
            <a:lum bright="10000" contrast="10000"/>
          </a:blip>
          <a:srcRect/>
          <a:stretch>
            <a:fillRect/>
          </a:stretch>
        </p:blipFill>
        <p:spPr>
          <a:xfrm rot="21134528">
            <a:off x="405049" y="284193"/>
            <a:ext cx="5206245" cy="6354309"/>
          </a:xfrm>
          <a:prstGeom prst="rect">
            <a:avLst/>
          </a:prstGeom>
          <a:ln>
            <a:noFill/>
          </a:ln>
          <a:effectLst>
            <a:softEdge rad="112500"/>
          </a:effectLst>
        </p:spPr>
      </p:pic>
      <p:sp>
        <p:nvSpPr>
          <p:cNvPr id="14" name="TextovéPole 13"/>
          <p:cNvSpPr txBox="1"/>
          <p:nvPr/>
        </p:nvSpPr>
        <p:spPr>
          <a:xfrm rot="222898">
            <a:off x="4460044" y="407256"/>
            <a:ext cx="3786214" cy="1077218"/>
          </a:xfrm>
          <a:prstGeom prst="rect">
            <a:avLst/>
          </a:prstGeom>
          <a:noFill/>
        </p:spPr>
        <p:txBody>
          <a:bodyPr wrap="square" rtlCol="0">
            <a:spAutoFit/>
          </a:bodyPr>
          <a:lstStyle/>
          <a:p>
            <a:pPr algn="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r>
              <a:rPr 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Darčekovač</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milostný“</a:t>
            </a:r>
            <a:endParaRPr lang="sk-SK" altLang="sk-SK"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5124" name="AutoShape 4"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pic>
        <p:nvPicPr>
          <p:cNvPr id="10" name="Picture 7" descr="http://blog.sme.sk/blog/564/12938/Boh_policajt.jpg"/>
          <p:cNvPicPr>
            <a:picLocks noChangeAspect="1" noChangeArrowheads="1"/>
          </p:cNvPicPr>
          <p:nvPr/>
        </p:nvPicPr>
        <p:blipFill>
          <a:blip r:embed="rId3" r:link="rId4">
            <a:lum bright="10000"/>
          </a:blip>
          <a:srcRect/>
          <a:stretch>
            <a:fillRect/>
          </a:stretch>
        </p:blipFill>
        <p:spPr>
          <a:xfrm rot="434108">
            <a:off x="3143240" y="285728"/>
            <a:ext cx="5180796" cy="6286520"/>
          </a:xfrm>
          <a:prstGeom prst="rect">
            <a:avLst/>
          </a:prstGeom>
          <a:ln>
            <a:noFill/>
          </a:ln>
          <a:effectLst>
            <a:softEdge rad="112500"/>
          </a:effectLst>
        </p:spPr>
      </p:pic>
      <p:sp>
        <p:nvSpPr>
          <p:cNvPr id="14" name="TextovéPole 13"/>
          <p:cNvSpPr txBox="1"/>
          <p:nvPr/>
        </p:nvSpPr>
        <p:spPr>
          <a:xfrm rot="21188180">
            <a:off x="338313" y="692539"/>
            <a:ext cx="3286116" cy="1077218"/>
          </a:xfrm>
          <a:prstGeom prst="rect">
            <a:avLst/>
          </a:prstGeom>
          <a:noFill/>
        </p:spPr>
        <p:txBody>
          <a:bodyPr wrap="square" rtlCol="0">
            <a:spAutoFit/>
          </a:bodyPr>
          <a:lstStyle/>
          <a:p>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r>
              <a:rPr 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Policajtník</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t>
            </a:r>
            <a:r>
              <a:rPr 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striehunsky</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endParaRPr lang="sk-SK" altLang="sk-SK"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5124" name="AutoShape 4"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pic>
        <p:nvPicPr>
          <p:cNvPr id="8" name="Picture 7" descr="http://blog.sme.sk/blog/564/12938/Boh_pripad_nudze.jpg"/>
          <p:cNvPicPr>
            <a:picLocks noChangeAspect="1" noChangeArrowheads="1"/>
          </p:cNvPicPr>
          <p:nvPr/>
        </p:nvPicPr>
        <p:blipFill>
          <a:blip r:embed="rId3" r:link="rId4">
            <a:lum bright="10000" contrast="10000"/>
          </a:blip>
          <a:srcRect/>
          <a:stretch>
            <a:fillRect/>
          </a:stretch>
        </p:blipFill>
        <p:spPr>
          <a:xfrm rot="21430355">
            <a:off x="348862" y="1093870"/>
            <a:ext cx="6301908" cy="5612117"/>
          </a:xfrm>
          <a:prstGeom prst="rect">
            <a:avLst/>
          </a:prstGeom>
          <a:ln>
            <a:noFill/>
          </a:ln>
          <a:effectLst>
            <a:softEdge rad="112500"/>
          </a:effectLst>
        </p:spPr>
      </p:pic>
      <p:sp>
        <p:nvSpPr>
          <p:cNvPr id="14" name="TextovéPole 13"/>
          <p:cNvSpPr txBox="1"/>
          <p:nvPr/>
        </p:nvSpPr>
        <p:spPr>
          <a:xfrm rot="300146">
            <a:off x="4660900" y="293748"/>
            <a:ext cx="4218371" cy="1077218"/>
          </a:xfrm>
          <a:prstGeom prst="rect">
            <a:avLst/>
          </a:prstGeom>
          <a:noFill/>
        </p:spPr>
        <p:txBody>
          <a:bodyPr wrap="square" rtlCol="0">
            <a:spAutoFit/>
          </a:bodyPr>
          <a:lstStyle/>
          <a:p>
            <a:pPr algn="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r>
              <a:rPr 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Poslednopomocník</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nádejný</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5124" name="AutoShape 4"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pic>
        <p:nvPicPr>
          <p:cNvPr id="12" name="Picture 7" descr="http://blog.sme.sk/blog/564/12938/Boh_nervak.jpg"/>
          <p:cNvPicPr>
            <a:picLocks noChangeAspect="1" noChangeArrowheads="1"/>
          </p:cNvPicPr>
          <p:nvPr/>
        </p:nvPicPr>
        <p:blipFill>
          <a:blip r:embed="rId3" r:link="rId4">
            <a:lum bright="10000" contrast="10000"/>
          </a:blip>
          <a:srcRect/>
          <a:stretch>
            <a:fillRect/>
          </a:stretch>
        </p:blipFill>
        <p:spPr>
          <a:xfrm rot="515313">
            <a:off x="122658" y="787616"/>
            <a:ext cx="6205857" cy="5936037"/>
          </a:xfrm>
          <a:prstGeom prst="rect">
            <a:avLst/>
          </a:prstGeom>
          <a:ln>
            <a:noFill/>
          </a:ln>
          <a:effectLst>
            <a:softEdge rad="112500"/>
          </a:effectLst>
        </p:spPr>
      </p:pic>
      <p:sp>
        <p:nvSpPr>
          <p:cNvPr id="14" name="TextovéPole 13"/>
          <p:cNvSpPr txBox="1"/>
          <p:nvPr/>
        </p:nvSpPr>
        <p:spPr>
          <a:xfrm rot="21375969">
            <a:off x="4960248" y="122139"/>
            <a:ext cx="3786214" cy="1077218"/>
          </a:xfrm>
          <a:prstGeom prst="rect">
            <a:avLst/>
          </a:prstGeom>
          <a:noFill/>
        </p:spPr>
        <p:txBody>
          <a:bodyPr wrap="square" rtlCol="0">
            <a:spAutoFit/>
          </a:bodyPr>
          <a:lstStyle/>
          <a:p>
            <a:pPr algn="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r>
              <a:rPr 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Vrieskač</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hurónsky...“</a:t>
            </a:r>
            <a:endParaRPr lang="sk-SK" altLang="sk-SK"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5124" name="AutoShape 4"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pic>
        <p:nvPicPr>
          <p:cNvPr id="13" name="Picture 7" descr="http://blog.sme.sk/blog/564/12938/Boh_babkar.jpg"/>
          <p:cNvPicPr>
            <a:picLocks noChangeAspect="1" noChangeArrowheads="1"/>
          </p:cNvPicPr>
          <p:nvPr/>
        </p:nvPicPr>
        <p:blipFill>
          <a:blip r:embed="rId3" r:link="rId4">
            <a:lum bright="10000" contrast="10000"/>
          </a:blip>
          <a:srcRect/>
          <a:stretch>
            <a:fillRect/>
          </a:stretch>
        </p:blipFill>
        <p:spPr>
          <a:xfrm rot="21344221">
            <a:off x="2406913" y="652375"/>
            <a:ext cx="6718683" cy="6035429"/>
          </a:xfrm>
          <a:prstGeom prst="rect">
            <a:avLst/>
          </a:prstGeom>
          <a:ln>
            <a:noFill/>
          </a:ln>
          <a:effectLst>
            <a:softEdge rad="112500"/>
          </a:effectLst>
        </p:spPr>
      </p:pic>
      <p:sp>
        <p:nvSpPr>
          <p:cNvPr id="14" name="TextovéPole 13"/>
          <p:cNvSpPr txBox="1"/>
          <p:nvPr/>
        </p:nvSpPr>
        <p:spPr>
          <a:xfrm rot="297652">
            <a:off x="253767" y="304540"/>
            <a:ext cx="3786214" cy="1077218"/>
          </a:xfrm>
          <a:prstGeom prst="rect">
            <a:avLst/>
          </a:prstGeom>
          <a:noFill/>
        </p:spPr>
        <p:txBody>
          <a:bodyPr wrap="square" rtlCol="0">
            <a:spAutoFit/>
          </a:bodyPr>
          <a:lstStyle/>
          <a:p>
            <a:r>
              <a:rPr lang="sk-SK" alt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cs typeface="Times New Roman" pitchFamily="18" charset="0"/>
              </a:rPr>
              <a:t>„</a:t>
            </a:r>
            <a:r>
              <a:rPr lang="sk-SK" alt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cs typeface="Times New Roman" pitchFamily="18" charset="0"/>
              </a:rPr>
              <a:t>Osudovník</a:t>
            </a:r>
            <a:r>
              <a:rPr lang="sk-SK" alt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cs typeface="Times New Roman" pitchFamily="18" charset="0"/>
              </a:rPr>
              <a:t> životný“  </a:t>
            </a:r>
            <a:endParaRPr lang="sk-SK" altLang="sk-SK"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5124" name="AutoShape 4" descr="Výsledok vyhľadávania obrázkov pre dopyt church as a family"/>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sp>
        <p:nvSpPr>
          <p:cNvPr id="6149" name="AutoShape 5" descr="255 Happy Easter He Is Risen Pictures Stock Photos, Pictures &amp; Royalty-Free  Images - iStock"/>
          <p:cNvSpPr>
            <a:spLocks noChangeAspect="1" noChangeArrowheads="1"/>
          </p:cNvSpPr>
          <p:nvPr/>
        </p:nvSpPr>
        <p:spPr bwMode="auto">
          <a:xfrm>
            <a:off x="155575" y="-144463"/>
            <a:ext cx="245533" cy="304801"/>
          </a:xfrm>
          <a:prstGeom prst="rect">
            <a:avLst/>
          </a:prstGeom>
          <a:noFill/>
        </p:spPr>
        <p:txBody>
          <a:bodyPr vert="horz" wrap="square" lIns="91440" tIns="45720" rIns="91440" bIns="45720" numCol="1" anchor="t" anchorCtr="0" compatLnSpc="1">
            <a:prstTxWarp prst="textNoShape">
              <a:avLst/>
            </a:prstTxWarp>
          </a:bodyPr>
          <a:lstStyle/>
          <a:p>
            <a:endParaRPr lang="sk-SK" sz="1600"/>
          </a:p>
        </p:txBody>
      </p:sp>
      <p:pic>
        <p:nvPicPr>
          <p:cNvPr id="11" name="Picture 7" descr="http://blog.sme.sk/blog/564/12938/Boh_dedusko.jpg"/>
          <p:cNvPicPr>
            <a:picLocks noChangeAspect="1" noChangeArrowheads="1"/>
          </p:cNvPicPr>
          <p:nvPr/>
        </p:nvPicPr>
        <p:blipFill>
          <a:blip r:embed="rId3" r:link="rId4">
            <a:lum bright="20000" contrast="-10000"/>
          </a:blip>
          <a:srcRect/>
          <a:stretch>
            <a:fillRect/>
          </a:stretch>
        </p:blipFill>
        <p:spPr>
          <a:xfrm rot="21294399">
            <a:off x="639856" y="177879"/>
            <a:ext cx="4299011" cy="6559800"/>
          </a:xfrm>
          <a:prstGeom prst="rect">
            <a:avLst/>
          </a:prstGeom>
          <a:ln>
            <a:noFill/>
          </a:ln>
          <a:effectLst>
            <a:softEdge rad="112500"/>
          </a:effectLst>
        </p:spPr>
      </p:pic>
      <p:sp>
        <p:nvSpPr>
          <p:cNvPr id="14" name="TextovéPole 13"/>
          <p:cNvSpPr txBox="1"/>
          <p:nvPr/>
        </p:nvSpPr>
        <p:spPr>
          <a:xfrm rot="204012">
            <a:off x="4743488" y="468498"/>
            <a:ext cx="3786214" cy="1077218"/>
          </a:xfrm>
          <a:prstGeom prst="rect">
            <a:avLst/>
          </a:prstGeom>
          <a:noFill/>
        </p:spPr>
        <p:txBody>
          <a:bodyPr wrap="square" rtlCol="0">
            <a:spAutoFit/>
          </a:bodyPr>
          <a:lstStyle/>
          <a:p>
            <a:pPr algn="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r>
              <a:rPr lang="sk-SK" sz="3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Ďeduškovník</a:t>
            </a:r>
            <a:r>
              <a:rPr lang="sk-SK"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sediaci“</a:t>
            </a:r>
            <a:endParaRPr lang="sk-SK" altLang="sk-SK"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Enfants De Zeus Sex | Free Nude Porn Photos"/>
          <p:cNvPicPr>
            <a:picLocks noChangeAspect="1" noChangeArrowheads="1"/>
          </p:cNvPicPr>
          <p:nvPr/>
        </p:nvPicPr>
        <p:blipFill>
          <a:blip r:embed="rId3">
            <a:lum contrast="10000"/>
          </a:blip>
          <a:srcRect/>
          <a:stretch>
            <a:fillRect/>
          </a:stretch>
        </p:blipFill>
        <p:spPr bwMode="auto">
          <a:xfrm>
            <a:off x="3428992" y="3562369"/>
            <a:ext cx="2475640" cy="3295631"/>
          </a:xfrm>
          <a:prstGeom prst="rect">
            <a:avLst/>
          </a:prstGeom>
          <a:ln>
            <a:noFill/>
          </a:ln>
          <a:effectLst>
            <a:softEdge rad="112500"/>
          </a:effectLst>
        </p:spPr>
      </p:pic>
      <p:pic>
        <p:nvPicPr>
          <p:cNvPr id="13316" name="Picture 4" descr="budha painting 3 ON LARGE PRINT 36X24 INCHES Photographic Paper - Art &amp;  Paintings posters in India - Buy art, film, design, movie, music, nature  and educational paintings/wallpapers at Flipkart.com"/>
          <p:cNvPicPr>
            <a:picLocks noChangeAspect="1" noChangeArrowheads="1"/>
          </p:cNvPicPr>
          <p:nvPr/>
        </p:nvPicPr>
        <p:blipFill>
          <a:blip r:embed="rId4">
            <a:lum bright="10000"/>
          </a:blip>
          <a:srcRect/>
          <a:stretch>
            <a:fillRect/>
          </a:stretch>
        </p:blipFill>
        <p:spPr bwMode="auto">
          <a:xfrm>
            <a:off x="3428992" y="0"/>
            <a:ext cx="2339234" cy="3500438"/>
          </a:xfrm>
          <a:prstGeom prst="rect">
            <a:avLst/>
          </a:prstGeom>
          <a:ln>
            <a:noFill/>
          </a:ln>
          <a:effectLst>
            <a:softEdge rad="112500"/>
          </a:effectLst>
        </p:spPr>
      </p:pic>
      <p:sp>
        <p:nvSpPr>
          <p:cNvPr id="12290" name="AutoShape 2"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292" name="AutoShape 4"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294" name="AutoShape 6"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296" name="AutoShape 8" descr="Výsledok vyhľadávania obrázkov pre dopyt elix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26" name="AutoShape 2" descr="A Hand Holding A Stone Above A Lot Of Stones by Jonas Räf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28" name="AutoShape 4" descr="A Hand Holding A Stone Above A Lot Of Stones by Jonas Räfl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35" name="AutoShape 11" descr="Grasping Hand, HD Png Download - vh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6638" name="AutoShape 14" descr="Earth in Mans Hands Stock Footage Video (100% Royalty-free) 7410109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34" name="AutoShape 2" descr="How to Stop Doubting Yourself | Connected - Seen &amp;amp; He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8438" name="AutoShape 6" descr="File:Science-symbol-2.svg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 name="AutoShape 2" descr="Physical God - TV Trop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 name="AutoShape 4" descr="Zeus (mythology) | Antagonists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4" name="AutoShape 6" descr="Gods | Greek Mythology Wiki | Fand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5" name="AutoShape 8" descr="https://static.wikia.nocookie.net/greekmythology/images/4/4c/Zeus.jpg/revision/latest?cb=2019110221024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2297" name="Picture 9"/>
          <p:cNvPicPr>
            <a:picLocks noChangeAspect="1" noChangeArrowheads="1"/>
          </p:cNvPicPr>
          <p:nvPr/>
        </p:nvPicPr>
        <p:blipFill>
          <a:blip r:embed="rId5">
            <a:lum bright="10000" contrast="10000"/>
          </a:blip>
          <a:srcRect/>
          <a:stretch>
            <a:fillRect/>
          </a:stretch>
        </p:blipFill>
        <p:spPr bwMode="auto">
          <a:xfrm rot="20884693">
            <a:off x="363113" y="204692"/>
            <a:ext cx="2374717" cy="3763502"/>
          </a:xfrm>
          <a:prstGeom prst="rect">
            <a:avLst/>
          </a:prstGeom>
          <a:ln>
            <a:noFill/>
          </a:ln>
          <a:effectLst>
            <a:softEdge rad="112500"/>
          </a:effectLst>
        </p:spPr>
      </p:pic>
      <p:pic>
        <p:nvPicPr>
          <p:cNvPr id="12299" name="Picture 11" descr="Pin on Dandavats.com"/>
          <p:cNvPicPr>
            <a:picLocks noChangeAspect="1" noChangeArrowheads="1"/>
          </p:cNvPicPr>
          <p:nvPr/>
        </p:nvPicPr>
        <p:blipFill>
          <a:blip r:embed="rId6">
            <a:lum bright="10000"/>
          </a:blip>
          <a:srcRect/>
          <a:stretch>
            <a:fillRect/>
          </a:stretch>
        </p:blipFill>
        <p:spPr bwMode="auto">
          <a:xfrm rot="298996">
            <a:off x="6795369" y="-184828"/>
            <a:ext cx="2480899" cy="3600000"/>
          </a:xfrm>
          <a:prstGeom prst="rect">
            <a:avLst/>
          </a:prstGeom>
          <a:ln>
            <a:noFill/>
          </a:ln>
          <a:effectLst>
            <a:softEdge rad="112500"/>
          </a:effectLst>
        </p:spPr>
      </p:pic>
      <p:pic>
        <p:nvPicPr>
          <p:cNvPr id="12301" name="Picture 13" descr="Thor Odin PNG - Imagem de Thor Odin PNG em Alta Resolução"/>
          <p:cNvPicPr>
            <a:picLocks noChangeAspect="1" noChangeArrowheads="1"/>
          </p:cNvPicPr>
          <p:nvPr/>
        </p:nvPicPr>
        <p:blipFill>
          <a:blip r:embed="rId7">
            <a:lum bright="10000"/>
          </a:blip>
          <a:srcRect/>
          <a:stretch>
            <a:fillRect/>
          </a:stretch>
        </p:blipFill>
        <p:spPr bwMode="auto">
          <a:xfrm rot="295512">
            <a:off x="550096" y="3859717"/>
            <a:ext cx="2016892" cy="2917088"/>
          </a:xfrm>
          <a:prstGeom prst="rect">
            <a:avLst/>
          </a:prstGeom>
          <a:noFill/>
        </p:spPr>
      </p:pic>
      <p:sp>
        <p:nvSpPr>
          <p:cNvPr id="12303" name="AutoShape 15" descr="Emmanuel Julian Art - Poseid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2305" name="AutoShape 17" descr="Ganesha hindu temple bell lord faith mythology bless - Stock Photo -  #28152355 | PantherMedia Stock Agen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62" name="Picture 19" descr="Edinburgh Hindu Mandir &amp; Cultural Centre - Ganesha"/>
          <p:cNvPicPr>
            <a:picLocks noChangeAspect="1" noChangeArrowheads="1"/>
          </p:cNvPicPr>
          <p:nvPr/>
        </p:nvPicPr>
        <p:blipFill>
          <a:blip r:embed="rId8" cstate="print">
            <a:lum contrast="-10000"/>
          </a:blip>
          <a:srcRect l="13462" r="11538"/>
          <a:stretch>
            <a:fillRect/>
          </a:stretch>
        </p:blipFill>
        <p:spPr bwMode="auto">
          <a:xfrm rot="21360948">
            <a:off x="6514498" y="3420002"/>
            <a:ext cx="2515999" cy="3354643"/>
          </a:xfrm>
          <a:prstGeom prst="rect">
            <a:avLst/>
          </a:prstGeom>
          <a:ln>
            <a:noFill/>
          </a:ln>
          <a:effectLst>
            <a:softEdge rad="112500"/>
          </a:effectLst>
        </p:spPr>
      </p:pic>
      <p:pic>
        <p:nvPicPr>
          <p:cNvPr id="77" name="Picture 4" descr="C:\Users\DKU_D\Desktop\burning-bush-2020 menší.png"/>
          <p:cNvPicPr>
            <a:picLocks noChangeAspect="1" noChangeArrowheads="1"/>
          </p:cNvPicPr>
          <p:nvPr/>
        </p:nvPicPr>
        <p:blipFill>
          <a:blip r:embed="rId9"/>
          <a:srcRect/>
          <a:stretch>
            <a:fillRect/>
          </a:stretch>
        </p:blipFill>
        <p:spPr bwMode="auto">
          <a:xfrm>
            <a:off x="-1004983" y="-124409"/>
            <a:ext cx="10291891" cy="7225817"/>
          </a:xfrm>
          <a:prstGeom prst="rect">
            <a:avLst/>
          </a:prstGeom>
          <a:ln>
            <a:noFill/>
          </a:ln>
          <a:effectLst>
            <a:softEdge rad="112500"/>
          </a:effectLst>
        </p:spPr>
      </p:pic>
      <p:sp>
        <p:nvSpPr>
          <p:cNvPr id="13314" name="AutoShape 2" descr="budha-on-lotus-buddha-purnima-new-of-latest-hd-10466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edge">
                                      <p:cBhvr>
                                        <p:cTn id="7"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5925</TotalTime>
  <Words>817</Words>
  <Application>Microsoft Office PowerPoint</Application>
  <PresentationFormat>Předvádění na obrazovce (4:3)</PresentationFormat>
  <Paragraphs>74</Paragraphs>
  <Slides>13</Slides>
  <Notes>12</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Motív Office</vt:lpstr>
      <vt:lpstr>Kto je Boh  a čo pre mňa znamená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Boh je ten, kto...</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Jedinečnosť kresťanskej viery</dc:title>
  <dc:creator>daniel</dc:creator>
  <cp:lastModifiedBy>DKU_DANO</cp:lastModifiedBy>
  <cp:revision>510</cp:revision>
  <dcterms:created xsi:type="dcterms:W3CDTF">2015-08-26T15:47:45Z</dcterms:created>
  <dcterms:modified xsi:type="dcterms:W3CDTF">2024-09-19T11:24:44Z</dcterms:modified>
</cp:coreProperties>
</file>