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66" r:id="rId4"/>
    <p:sldId id="270" r:id="rId5"/>
    <p:sldId id="259" r:id="rId6"/>
    <p:sldId id="261" r:id="rId7"/>
    <p:sldId id="267" r:id="rId8"/>
    <p:sldId id="271" r:id="rId9"/>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59" autoAdjust="0"/>
  </p:normalViewPr>
  <p:slideViewPr>
    <p:cSldViewPr>
      <p:cViewPr>
        <p:scale>
          <a:sx n="75" d="100"/>
          <a:sy n="75" d="100"/>
        </p:scale>
        <p:origin x="-1422"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48D8E-E37A-4CE6-B998-5DA96F613E9B}" type="datetimeFigureOut">
              <a:rPr lang="sk-SK" smtClean="0"/>
              <a:pPr/>
              <a:t>10. 9. 2024</a:t>
            </a:fld>
            <a:endParaRPr lang="sk-SK"/>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9BF57-38DA-4574-892F-531C5A87C949}" type="slidenum">
              <a:rPr lang="sk-SK" smtClean="0"/>
              <a:pPr/>
              <a:t>‹#›</a:t>
            </a:fld>
            <a:endParaRPr lang="sk-SK"/>
          </a:p>
        </p:txBody>
      </p:sp>
    </p:spTree>
    <p:extLst>
      <p:ext uri="{BB962C8B-B14F-4D97-AF65-F5344CB8AC3E}">
        <p14:creationId xmlns:p14="http://schemas.microsoft.com/office/powerpoint/2010/main" val="271027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jWTG8AUHEz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b="1" dirty="0" smtClean="0"/>
              <a:t>Zmysel života </a:t>
            </a:r>
            <a:r>
              <a:rPr lang="sk-SK" dirty="0" smtClean="0"/>
              <a:t>– téma,</a:t>
            </a:r>
            <a:r>
              <a:rPr lang="sk-SK" baseline="0" dirty="0" smtClean="0"/>
              <a:t> ktorá je zložitá, ale pre každého človeka nesmierne dôležitá. Už ste niekedy premýšľali nad tým, prečo ste tu, kam smeruje váš život a čo by ste chceli v živote dosiahnuť?</a:t>
            </a:r>
          </a:p>
          <a:p>
            <a:endParaRPr lang="sk-SK" baseline="0" dirty="0" smtClean="0"/>
          </a:p>
          <a:p>
            <a:r>
              <a:rPr lang="sk-SK" sz="1200" kern="1200" dirty="0" smtClean="0">
                <a:solidFill>
                  <a:schemeClr val="tx1"/>
                </a:solidFill>
                <a:effectLst/>
                <a:latin typeface="+mn-lt"/>
                <a:ea typeface="+mn-ea"/>
                <a:cs typeface="+mn-cs"/>
              </a:rPr>
              <a:t>Jedna z najpopulárnejších rockových skupín na svete U2 zložila pieseň I </a:t>
            </a:r>
            <a:r>
              <a:rPr lang="sk-SK" sz="1200" kern="1200" dirty="0" err="1" smtClean="0">
                <a:solidFill>
                  <a:schemeClr val="tx1"/>
                </a:solidFill>
                <a:effectLst/>
                <a:latin typeface="+mn-lt"/>
                <a:ea typeface="+mn-ea"/>
                <a:cs typeface="+mn-cs"/>
              </a:rPr>
              <a:t>still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haven´t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found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what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a:t>
            </a:r>
            <a:r>
              <a:rPr lang="sk-SK" sz="1200" kern="1200" dirty="0" smtClean="0">
                <a:solidFill>
                  <a:schemeClr val="tx1"/>
                </a:solidFill>
                <a:effectLst/>
                <a:latin typeface="+mn-lt"/>
                <a:ea typeface="+mn-ea"/>
                <a:cs typeface="+mn-cs"/>
              </a:rPr>
              <a:t> am </a:t>
            </a:r>
            <a:r>
              <a:rPr lang="sk-SK" sz="1200" kern="1200" dirty="0" err="1" smtClean="0">
                <a:solidFill>
                  <a:schemeClr val="tx1"/>
                </a:solidFill>
                <a:effectLst/>
                <a:latin typeface="+mn-lt"/>
                <a:ea typeface="+mn-ea"/>
                <a:cs typeface="+mn-cs"/>
              </a:rPr>
              <a:t>looking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(Stále som nenašiel, čo hľadám). Spevák a </a:t>
            </a:r>
            <a:r>
              <a:rPr lang="sk-SK" sz="1200" kern="1200" dirty="0" err="1" smtClean="0">
                <a:solidFill>
                  <a:schemeClr val="tx1"/>
                </a:solidFill>
                <a:effectLst/>
                <a:latin typeface="+mn-lt"/>
                <a:ea typeface="+mn-ea"/>
                <a:cs typeface="+mn-cs"/>
              </a:rPr>
              <a:t>frontman</a:t>
            </a:r>
            <a:r>
              <a:rPr lang="sk-SK" sz="1200" kern="1200" dirty="0" smtClean="0">
                <a:solidFill>
                  <a:schemeClr val="tx1"/>
                </a:solidFill>
                <a:effectLst/>
                <a:latin typeface="+mn-lt"/>
                <a:ea typeface="+mn-ea"/>
                <a:cs typeface="+mn-cs"/>
              </a:rPr>
              <a:t> skupiny, </a:t>
            </a:r>
            <a:r>
              <a:rPr lang="sk-SK" sz="1200" kern="1200" dirty="0" err="1" smtClean="0">
                <a:solidFill>
                  <a:schemeClr val="tx1"/>
                </a:solidFill>
                <a:effectLst/>
                <a:latin typeface="+mn-lt"/>
                <a:ea typeface="+mn-ea"/>
                <a:cs typeface="+mn-cs"/>
              </a:rPr>
              <a:t>Bono</a:t>
            </a:r>
            <a:r>
              <a:rPr lang="sk-SK" sz="1200" kern="1200" dirty="0" smtClean="0">
                <a:solidFill>
                  <a:schemeClr val="tx1"/>
                </a:solidFill>
                <a:effectLst/>
                <a:latin typeface="+mn-lt"/>
                <a:ea typeface="+mn-ea"/>
                <a:cs typeface="+mn-cs"/>
              </a:rPr>
              <a:t>, v nej spieva o svojom bezhlavom hľadaní Boha. Zdá, akoby ho hľadal vo všetkom, akoby už všetko v živote vyskúšal, no stále nenašiel, čo hľadá. V druhej časti piesne </a:t>
            </a:r>
            <a:r>
              <a:rPr lang="sk-SK" sz="1200" kern="1200" dirty="0" err="1" smtClean="0">
                <a:solidFill>
                  <a:schemeClr val="tx1"/>
                </a:solidFill>
                <a:effectLst/>
                <a:latin typeface="+mn-lt"/>
                <a:ea typeface="+mn-ea"/>
                <a:cs typeface="+mn-cs"/>
              </a:rPr>
              <a:t>Bono</a:t>
            </a:r>
            <a:r>
              <a:rPr lang="sk-SK" sz="1200" kern="1200" dirty="0" smtClean="0">
                <a:solidFill>
                  <a:schemeClr val="tx1"/>
                </a:solidFill>
                <a:effectLst/>
                <a:latin typeface="+mn-lt"/>
                <a:ea typeface="+mn-ea"/>
                <a:cs typeface="+mn-cs"/>
              </a:rPr>
              <a:t> spieva o svojej viere. Je to akýsi beh, v ktorom ide o vytrvalosť, o vytrvalosť viery v príchod Božieho Kráľovstva. Táto pieseň výstižne opisuje hľadanie zmyslu života. O tom, že človek ho hľadá na rôznych miestach. Ale nič z toho nemôže naplniť </a:t>
            </a:r>
            <a:r>
              <a:rPr lang="sk-SK" sz="1200" kern="1200" dirty="0" smtClean="0">
                <a:solidFill>
                  <a:schemeClr val="tx1"/>
                </a:solidFill>
                <a:effectLst/>
                <a:latin typeface="+mn-lt"/>
                <a:ea typeface="+mn-ea"/>
                <a:cs typeface="+mn-cs"/>
              </a:rPr>
              <a:t>jeho najhlbšiu </a:t>
            </a:r>
            <a:r>
              <a:rPr lang="sk-SK" sz="1200" kern="1200" dirty="0" smtClean="0">
                <a:solidFill>
                  <a:schemeClr val="tx1"/>
                </a:solidFill>
                <a:effectLst/>
                <a:latin typeface="+mn-lt"/>
                <a:ea typeface="+mn-ea"/>
                <a:cs typeface="+mn-cs"/>
              </a:rPr>
              <a:t>túžbu </a:t>
            </a:r>
            <a:r>
              <a:rPr lang="sk-SK" sz="1200" kern="1200" dirty="0" smtClean="0">
                <a:solidFill>
                  <a:schemeClr val="tx1"/>
                </a:solidFill>
                <a:effectLst/>
                <a:latin typeface="+mn-lt"/>
                <a:ea typeface="+mn-ea"/>
                <a:cs typeface="+mn-cs"/>
              </a:rPr>
              <a:t>ukrytú </a:t>
            </a:r>
            <a:r>
              <a:rPr lang="sk-SK" sz="1200" kern="1200" dirty="0" smtClean="0">
                <a:solidFill>
                  <a:schemeClr val="tx1"/>
                </a:solidFill>
                <a:effectLst/>
                <a:latin typeface="+mn-lt"/>
                <a:ea typeface="+mn-ea"/>
                <a:cs typeface="+mn-cs"/>
              </a:rPr>
              <a:t>v jeho srdci. Túžba po poznaní zmyslu života – </a:t>
            </a:r>
            <a:r>
              <a:rPr lang="sk-SK" sz="1200" b="1" kern="1200" dirty="0" smtClean="0">
                <a:solidFill>
                  <a:schemeClr val="tx1"/>
                </a:solidFill>
                <a:effectLst/>
                <a:latin typeface="+mn-lt"/>
                <a:ea typeface="+mn-ea"/>
                <a:cs typeface="+mn-cs"/>
              </a:rPr>
              <a:t>pieseň</a:t>
            </a:r>
            <a:r>
              <a:rPr lang="sk-SK" sz="1200" b="1" kern="1200" baseline="0" dirty="0" smtClean="0">
                <a:solidFill>
                  <a:schemeClr val="tx1"/>
                </a:solidFill>
                <a:effectLst/>
                <a:latin typeface="+mn-lt"/>
                <a:ea typeface="+mn-ea"/>
                <a:cs typeface="+mn-cs"/>
              </a:rPr>
              <a:t> - </a:t>
            </a:r>
            <a:r>
              <a:rPr lang="sk-SK" b="1" baseline="0" dirty="0" smtClean="0"/>
              <a:t>môžeme pustiť úryvok z tejto piesne): https://www.youtube.com/watch?v=5vye_tNZYL8</a:t>
            </a:r>
            <a:br>
              <a:rPr lang="sk-SK" b="1" baseline="0" dirty="0" smtClean="0"/>
            </a:br>
            <a:r>
              <a:rPr lang="sk-SK" b="1" baseline="0" dirty="0" smtClean="0"/>
              <a:t>Čo je to ale zmysel života? Ako ho chápe svet a ako sa naň pozerá kresťanstvo?</a:t>
            </a:r>
            <a:endParaRPr lang="sk-SK" b="1" dirty="0"/>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2</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b="1" i="1" kern="1200" dirty="0" smtClean="0">
                <a:solidFill>
                  <a:schemeClr val="tx1"/>
                </a:solidFill>
                <a:effectLst/>
                <a:latin typeface="+mn-lt"/>
                <a:ea typeface="+mn-ea"/>
                <a:cs typeface="+mn-cs"/>
              </a:rPr>
              <a:t>„...svet sleduje svoje normy a cesty, z ktorých vylúčil Boha ako vec.“</a:t>
            </a:r>
            <a:r>
              <a:rPr lang="sk-SK" sz="1200" kern="1200" dirty="0" smtClean="0">
                <a:solidFill>
                  <a:schemeClr val="tx1"/>
                </a:solidFill>
                <a:effectLst/>
                <a:latin typeface="+mn-lt"/>
                <a:ea typeface="+mn-ea"/>
                <a:cs typeface="+mn-cs"/>
              </a:rPr>
              <a:t>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Tieto slová povedal kardinál </a:t>
            </a:r>
            <a:r>
              <a:rPr lang="sk-SK" sz="1200" b="1" kern="1200" dirty="0" smtClean="0">
                <a:solidFill>
                  <a:schemeClr val="tx1"/>
                </a:solidFill>
                <a:effectLst/>
                <a:latin typeface="+mn-lt"/>
                <a:ea typeface="+mn-ea"/>
                <a:cs typeface="+mn-cs"/>
              </a:rPr>
              <a:t>Ratzinger</a:t>
            </a:r>
            <a:r>
              <a:rPr lang="sk-SK" sz="1200" kern="1200" dirty="0" smtClean="0">
                <a:solidFill>
                  <a:schemeClr val="tx1"/>
                </a:solidFill>
                <a:effectLst/>
                <a:latin typeface="+mn-lt"/>
                <a:ea typeface="+mn-ea"/>
                <a:cs typeface="+mn-cs"/>
              </a:rPr>
              <a:t> rok pred svojím zvolením za pápeža Benedikta XVI. V podstate znamenajú asi to, že človek vzal svoje ego do vlastných rúk a postavil do centra, kým Boha odsunul na okraj svojich záujmov a túžob.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A možno sa teraz pýtate, prečo hovoríme o Bohu, keď našou témou je vlastne zmysel života. Ako to spolu súvisí?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Ak niet Boha, je jedno, aký zmysel života si vyberieš, či ho nájdeš alebo si ho ani nehľadal. Je jedno, ako žiješ a čomu veríš. Bez Boha nič nemá význam, pretože neexistuje ani dobro, ani zlo. Ak niet Boha, všetko je dovolené, ale čo nám to v skutočnosti prinesie?</a:t>
            </a:r>
          </a:p>
          <a:p>
            <a:r>
              <a:rPr lang="sk-SK" sz="1200" kern="1200" dirty="0" smtClean="0">
                <a:solidFill>
                  <a:schemeClr val="tx1"/>
                </a:solidFill>
                <a:effectLst/>
                <a:latin typeface="+mn-lt"/>
                <a:ea typeface="+mn-ea"/>
                <a:cs typeface="+mn-cs"/>
              </a:rPr>
              <a:t>Na obrázku sú napísané slová, že jediným zmyslom života je dať životu zmysel. Aký zmysel má tvoj život? Aký zmysel si mu dal, dávaš? – </a:t>
            </a:r>
            <a:r>
              <a:rPr lang="sk-SK" sz="1200" b="1" kern="1200" dirty="0" smtClean="0">
                <a:solidFill>
                  <a:schemeClr val="tx1"/>
                </a:solidFill>
                <a:effectLst/>
                <a:latin typeface="+mn-lt"/>
                <a:ea typeface="+mn-ea"/>
                <a:cs typeface="+mn-cs"/>
              </a:rPr>
              <a:t>krátka diskusia.</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Zmyslom života teda môže byť čokoľvek – peniaze, pôžitok, rozkoš, moc, vplyv, starostlivosť o zovňajšok, vedomosti, meditácie,... A predsa nie je jedno, aký zmysel života si vyberieš.</a:t>
            </a:r>
          </a:p>
          <a:p>
            <a:r>
              <a:rPr lang="sk-SK" sz="1200" kern="1200" dirty="0" smtClean="0">
                <a:solidFill>
                  <a:schemeClr val="tx1"/>
                </a:solidFill>
                <a:effectLst/>
                <a:latin typeface="+mn-lt"/>
                <a:ea typeface="+mn-ea"/>
                <a:cs typeface="+mn-cs"/>
              </a:rPr>
              <a:t>Zmysel, akým naplníš svoj život ty sám, zďaleka nemusí byť takým, akým ho chce Boh, teda ten, kto ťa stvoril a kto ťa najlepšie pozná</a:t>
            </a:r>
            <a:r>
              <a:rPr lang="sk-SK" sz="1200" b="1" kern="1200" dirty="0" smtClean="0">
                <a:solidFill>
                  <a:schemeClr val="tx1"/>
                </a:solidFill>
                <a:effectLst/>
                <a:latin typeface="+mn-lt"/>
                <a:ea typeface="+mn-ea"/>
                <a:cs typeface="+mn-cs"/>
              </a:rPr>
              <a:t>. Tou skutočnou otázkou</a:t>
            </a:r>
            <a:r>
              <a:rPr lang="sk-SK" sz="1200" kern="1200" dirty="0" smtClean="0">
                <a:solidFill>
                  <a:schemeClr val="tx1"/>
                </a:solidFill>
                <a:effectLst/>
                <a:latin typeface="+mn-lt"/>
                <a:ea typeface="+mn-ea"/>
                <a:cs typeface="+mn-cs"/>
              </a:rPr>
              <a:t> teda nie je, či si dal svojmu životu zmysel ty, ale </a:t>
            </a:r>
            <a:r>
              <a:rPr lang="sk-SK" sz="1200" b="1" kern="1200" dirty="0" smtClean="0">
                <a:solidFill>
                  <a:schemeClr val="tx1"/>
                </a:solidFill>
                <a:effectLst/>
                <a:latin typeface="+mn-lt"/>
                <a:ea typeface="+mn-ea"/>
                <a:cs typeface="+mn-cs"/>
              </a:rPr>
              <a:t>či si svoj život vložil do Božích rúk a dovolil jemu, aby ti ukázal, aký je jeho zmysel.</a:t>
            </a:r>
            <a:br>
              <a:rPr lang="sk-SK" sz="1200" b="1" kern="1200" dirty="0" smtClean="0">
                <a:solidFill>
                  <a:schemeClr val="tx1"/>
                </a:solidFill>
                <a:effectLst/>
                <a:latin typeface="+mn-lt"/>
                <a:ea typeface="+mn-ea"/>
                <a:cs typeface="+mn-cs"/>
              </a:rPr>
            </a:br>
            <a:r>
              <a:rPr lang="sk-SK" sz="1200" b="1" kern="1200" dirty="0" smtClean="0">
                <a:solidFill>
                  <a:schemeClr val="tx1"/>
                </a:solidFill>
                <a:effectLst/>
                <a:latin typeface="+mn-lt"/>
                <a:ea typeface="+mn-ea"/>
                <a:cs typeface="+mn-cs"/>
              </a:rPr>
              <a:t>Jediným zmyslom života je naplniť poslanie, ktoré ti dal Boh.</a:t>
            </a:r>
            <a:endParaRPr lang="sk-SK" sz="1200" b="0" i="0" kern="1200" baseline="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3</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Keď sa povie slovo </a:t>
            </a:r>
            <a:r>
              <a:rPr lang="sk-SK" sz="1200" b="1" kern="1200" dirty="0" smtClean="0">
                <a:solidFill>
                  <a:schemeClr val="tx1"/>
                </a:solidFill>
                <a:effectLst/>
                <a:latin typeface="+mn-lt"/>
                <a:ea typeface="+mn-ea"/>
                <a:cs typeface="+mn-cs"/>
              </a:rPr>
              <a:t>život</a:t>
            </a:r>
            <a:r>
              <a:rPr lang="sk-SK" sz="1200" kern="1200" dirty="0" smtClean="0">
                <a:solidFill>
                  <a:schemeClr val="tx1"/>
                </a:solidFill>
                <a:effectLst/>
                <a:latin typeface="+mn-lt"/>
                <a:ea typeface="+mn-ea"/>
                <a:cs typeface="+mn-cs"/>
              </a:rPr>
              <a:t>, každému by mohlo napadnúť </a:t>
            </a:r>
            <a:r>
              <a:rPr lang="sk-SK" sz="1200" b="1" kern="1200" dirty="0" smtClean="0">
                <a:solidFill>
                  <a:schemeClr val="tx1"/>
                </a:solidFill>
                <a:effectLst/>
                <a:latin typeface="+mn-lt"/>
                <a:ea typeface="+mn-ea"/>
                <a:cs typeface="+mn-cs"/>
              </a:rPr>
              <a:t>niečo vzácne, krásne, žiarivé a radostné.</a:t>
            </a:r>
            <a:r>
              <a:rPr lang="sk-SK" sz="1200" kern="1200" dirty="0" smtClean="0">
                <a:solidFill>
                  <a:schemeClr val="tx1"/>
                </a:solidFill>
                <a:effectLst/>
                <a:latin typeface="+mn-lt"/>
                <a:ea typeface="+mn-ea"/>
                <a:cs typeface="+mn-cs"/>
              </a:rPr>
              <a:t> Samozrejme, život so sebou prináša svetlo aj tmu, radosť i bolesť, lásku aj kríž. Ako ľudia vieme veľmi dobre, že to všetko patrí k životu. Ale </a:t>
            </a:r>
            <a:r>
              <a:rPr lang="sk-SK" sz="1200" b="1" kern="1200" dirty="0" smtClean="0">
                <a:solidFill>
                  <a:schemeClr val="tx1"/>
                </a:solidFill>
                <a:effectLst/>
                <a:latin typeface="+mn-lt"/>
                <a:ea typeface="+mn-ea"/>
                <a:cs typeface="+mn-cs"/>
              </a:rPr>
              <a:t>ako kresťania sme si okrem toho tiež vedomí, že všetko má svoj zmysel a svoju cenu.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Ako na vás pôsobí tento obrázok? Zdá sa byť dosť pochmúrny. Je v rodine toľko radosti, keď na svet príde nový človek, maličké bábätko, ktoré predstavuje obrovskú nádej. A koľko bolesti so sebou prináša smrť človeka, odchod z tohto sveta smerom, o ktorom ľudia netušia vôbec nič – teda ľudia, ktorí nepoznajú Boha.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Ak sa na život pozrieme tak ako je zobrazený na obrázku, zistíme, že smrť nás oberá o všetko: zdravie, krásu, radosť, ľudskú </a:t>
            </a:r>
            <a:r>
              <a:rPr lang="sk-SK" sz="1200" kern="1200" dirty="0" smtClean="0">
                <a:solidFill>
                  <a:schemeClr val="tx1"/>
                </a:solidFill>
                <a:effectLst/>
                <a:latin typeface="+mn-lt"/>
                <a:ea typeface="+mn-ea"/>
                <a:cs typeface="+mn-cs"/>
              </a:rPr>
              <a:t>lásku, </a:t>
            </a:r>
            <a:r>
              <a:rPr lang="sk-SK" sz="1200" kern="1200" dirty="0" smtClean="0">
                <a:solidFill>
                  <a:schemeClr val="tx1"/>
                </a:solidFill>
                <a:effectLst/>
                <a:latin typeface="+mn-lt"/>
                <a:ea typeface="+mn-ea"/>
                <a:cs typeface="+mn-cs"/>
              </a:rPr>
              <a:t>blízkosť a všetko, čo sme v živote dosiahli. Smrť z tohto pohľadu oberá ľudský život o jeho zmysel. Je jedno, ako a ako dlho si žil, čo si dokázal, čo si vyštudoval, koľko kníh prečítal a koľko miest na svete navštívil. Všetkému raz bude koniec a ty prídeš o všetko. Je to tak, ako končí známa pieseň </a:t>
            </a:r>
            <a:r>
              <a:rPr lang="sk-SK" sz="1200" kern="1200" dirty="0" err="1" smtClean="0">
                <a:solidFill>
                  <a:schemeClr val="tx1"/>
                </a:solidFill>
                <a:effectLst/>
                <a:latin typeface="+mn-lt"/>
                <a:ea typeface="+mn-ea"/>
                <a:cs typeface="+mn-cs"/>
              </a:rPr>
              <a:t>Bohemian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rhapsody</a:t>
            </a:r>
            <a:r>
              <a:rPr lang="sk-SK" sz="1200" kern="1200" dirty="0" smtClean="0">
                <a:solidFill>
                  <a:schemeClr val="tx1"/>
                </a:solidFill>
                <a:effectLst/>
                <a:latin typeface="+mn-lt"/>
                <a:ea typeface="+mn-ea"/>
                <a:cs typeface="+mn-cs"/>
              </a:rPr>
              <a:t> (Bohémska rapsódia) od Britskej skupiny </a:t>
            </a:r>
            <a:r>
              <a:rPr lang="sk-SK" sz="1200" kern="1200" dirty="0" err="1" smtClean="0">
                <a:solidFill>
                  <a:schemeClr val="tx1"/>
                </a:solidFill>
                <a:effectLst/>
                <a:latin typeface="+mn-lt"/>
                <a:ea typeface="+mn-ea"/>
                <a:cs typeface="+mn-cs"/>
              </a:rPr>
              <a:t>Queen</a:t>
            </a:r>
            <a:r>
              <a:rPr lang="sk-SK" sz="1200" kern="1200" dirty="0" smtClean="0">
                <a:solidFill>
                  <a:schemeClr val="tx1"/>
                </a:solidFill>
                <a:effectLst/>
                <a:latin typeface="+mn-lt"/>
                <a:ea typeface="+mn-ea"/>
                <a:cs typeface="+mn-cs"/>
              </a:rPr>
              <a:t> </a:t>
            </a:r>
            <a:r>
              <a:rPr lang="sk-SK" sz="1200" i="1" kern="1200" dirty="0" smtClean="0">
                <a:solidFill>
                  <a:schemeClr val="tx1"/>
                </a:solidFill>
                <a:effectLst/>
                <a:latin typeface="+mn-lt"/>
                <a:ea typeface="+mn-ea"/>
                <a:cs typeface="+mn-cs"/>
              </a:rPr>
              <a:t>– „na ničom v podstate nezáleží“. </a:t>
            </a:r>
            <a:r>
              <a:rPr lang="sk-SK" sz="1200" b="1" kern="1200" dirty="0" smtClean="0">
                <a:solidFill>
                  <a:schemeClr val="tx1"/>
                </a:solidFill>
                <a:effectLst/>
                <a:latin typeface="+mn-lt"/>
                <a:ea typeface="+mn-ea"/>
                <a:cs typeface="+mn-cs"/>
              </a:rPr>
              <a:t>Ak nemáš Boha.</a:t>
            </a:r>
            <a:r>
              <a:rPr lang="sk-SK" sz="1200" kern="1200" dirty="0" smtClean="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4</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sk-SK" sz="1200" kern="1200" dirty="0" smtClean="0">
                <a:solidFill>
                  <a:schemeClr val="tx1"/>
                </a:solidFill>
                <a:effectLst/>
                <a:latin typeface="+mn-lt"/>
                <a:ea typeface="+mn-ea"/>
                <a:cs typeface="+mn-cs"/>
              </a:rPr>
              <a:t>Bohu záleží na všetkom a predovšetkým na tebe. Boh je ten, ktorý ťa stvoril,  a preto máš zmysel iba vďaka nemu. Ak niekto stratí Boha, stratí všetko a nikdy nedokáže poznať skutočný dôvod, prečo bol stvorený a prečo je na svete. </a:t>
            </a:r>
          </a:p>
          <a:p>
            <a:r>
              <a:rPr lang="sk-SK" sz="1200" kern="1200" dirty="0" smtClean="0">
                <a:solidFill>
                  <a:schemeClr val="tx1"/>
                </a:solidFill>
                <a:effectLst/>
                <a:latin typeface="+mn-lt"/>
                <a:ea typeface="+mn-ea"/>
                <a:cs typeface="+mn-cs"/>
              </a:rPr>
              <a:t>Matka Tereza raz opísala zmysel života týmito slovami: </a:t>
            </a:r>
            <a:r>
              <a:rPr lang="sk-SK" sz="1200" i="1" kern="1200" dirty="0" smtClean="0">
                <a:solidFill>
                  <a:schemeClr val="tx1"/>
                </a:solidFill>
                <a:effectLst/>
                <a:latin typeface="+mn-lt"/>
                <a:ea typeface="+mn-ea"/>
                <a:cs typeface="+mn-cs"/>
              </a:rPr>
              <a:t>„Život je len kúsok času, daný našej slobode, aby sme sa naučili milovať, a tak sa pripravili na stretnutie s večnou Láskou.“</a:t>
            </a:r>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Ľudia na týchto fotografiách sú ľudia našich čias. Sú to ľudia, ktorí vo svojom živote stretli Boha. Koho z nich poznáte?</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Prvý zľava je </a:t>
            </a:r>
            <a:r>
              <a:rPr lang="sk-SK" sz="1200" b="1" kern="1200" dirty="0" err="1" smtClean="0">
                <a:solidFill>
                  <a:schemeClr val="tx1"/>
                </a:solidFill>
                <a:effectLst/>
                <a:latin typeface="+mn-lt"/>
                <a:ea typeface="+mn-ea"/>
                <a:cs typeface="+mn-cs"/>
              </a:rPr>
              <a:t>Nicky</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Cruz</a:t>
            </a:r>
            <a:r>
              <a:rPr lang="sk-SK" sz="1200" kern="1200" dirty="0" smtClean="0">
                <a:solidFill>
                  <a:schemeClr val="tx1"/>
                </a:solidFill>
                <a:effectLst/>
                <a:latin typeface="+mn-lt"/>
                <a:ea typeface="+mn-ea"/>
                <a:cs typeface="+mn-cs"/>
              </a:rPr>
              <a:t>, v mladosti obávaný vodca gangstrov </a:t>
            </a:r>
            <a:r>
              <a:rPr lang="sk-SK" sz="1200" kern="1200" dirty="0" err="1" smtClean="0">
                <a:solidFill>
                  <a:schemeClr val="tx1"/>
                </a:solidFill>
                <a:effectLst/>
                <a:latin typeface="+mn-lt"/>
                <a:ea typeface="+mn-ea"/>
                <a:cs typeface="+mn-cs"/>
              </a:rPr>
              <a:t>Brooklynských</a:t>
            </a:r>
            <a:r>
              <a:rPr lang="sk-SK" sz="1200" kern="1200" dirty="0" smtClean="0">
                <a:solidFill>
                  <a:schemeClr val="tx1"/>
                </a:solidFill>
                <a:effectLst/>
                <a:latin typeface="+mn-lt"/>
                <a:ea typeface="+mn-ea"/>
                <a:cs typeface="+mn-cs"/>
              </a:rPr>
              <a:t> ulíc. Po svojom obrátený založili spolu s </a:t>
            </a:r>
            <a:r>
              <a:rPr lang="sk-SK" sz="1200" kern="1200" dirty="0" err="1" smtClean="0">
                <a:solidFill>
                  <a:schemeClr val="tx1"/>
                </a:solidFill>
                <a:effectLst/>
                <a:latin typeface="+mn-lt"/>
                <a:ea typeface="+mn-ea"/>
                <a:cs typeface="+mn-cs"/>
              </a:rPr>
              <a:t>Davidom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Wilkersonom</a:t>
            </a:r>
            <a:r>
              <a:rPr lang="sk-SK" sz="1200" kern="1200" dirty="0" smtClean="0">
                <a:solidFill>
                  <a:schemeClr val="tx1"/>
                </a:solidFill>
                <a:effectLst/>
                <a:latin typeface="+mn-lt"/>
                <a:ea typeface="+mn-ea"/>
                <a:cs typeface="+mn-cs"/>
              </a:rPr>
              <a:t> celosvetovú organizáciu </a:t>
            </a:r>
            <a:r>
              <a:rPr lang="sk-SK" sz="1200" kern="1200" dirty="0" err="1" smtClean="0">
                <a:solidFill>
                  <a:schemeClr val="tx1"/>
                </a:solidFill>
                <a:effectLst/>
                <a:latin typeface="+mn-lt"/>
                <a:ea typeface="+mn-ea"/>
                <a:cs typeface="+mn-cs"/>
              </a:rPr>
              <a:t>Teen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Challenge</a:t>
            </a:r>
            <a:r>
              <a:rPr lang="sk-SK" sz="1200" kern="1200" dirty="0" smtClean="0">
                <a:solidFill>
                  <a:schemeClr val="tx1"/>
                </a:solidFill>
                <a:effectLst/>
                <a:latin typeface="+mn-lt"/>
                <a:ea typeface="+mn-ea"/>
                <a:cs typeface="+mn-cs"/>
              </a:rPr>
              <a:t>, ktorá dodnes pomáha mladým ľuďom dostať sa z drogovej závislosti.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Hore nad ním je pakistanský minister </a:t>
            </a:r>
            <a:r>
              <a:rPr lang="sk-SK" sz="1200" b="1" kern="1200" dirty="0" err="1" smtClean="0">
                <a:solidFill>
                  <a:schemeClr val="tx1"/>
                </a:solidFill>
                <a:effectLst/>
                <a:latin typeface="+mn-lt"/>
                <a:ea typeface="+mn-ea"/>
                <a:cs typeface="+mn-cs"/>
              </a:rPr>
              <a:t>Shabáz</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Bhattí</a:t>
            </a:r>
            <a:r>
              <a:rPr lang="sk-SK" sz="1200" kern="1200" dirty="0" smtClean="0">
                <a:solidFill>
                  <a:schemeClr val="tx1"/>
                </a:solidFill>
                <a:effectLst/>
                <a:latin typeface="+mn-lt"/>
                <a:ea typeface="+mn-ea"/>
                <a:cs typeface="+mn-cs"/>
              </a:rPr>
              <a:t>, ktorý ako jediný kresťanský člen pakistanskej vlády zastával práva menšín v krajine. Osobne sa angažoval za oslobodenie mnohých ľudí, ktorí boli v tejto krajine nespravodlivo odsúdení. V roku 2011 spáchali na neho atentát a zastrelili ho v jeho aute.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Vpravo od neho je </a:t>
            </a:r>
            <a:r>
              <a:rPr lang="sk-SK" sz="1200" b="1" kern="1200" dirty="0" err="1" smtClean="0">
                <a:solidFill>
                  <a:schemeClr val="tx1"/>
                </a:solidFill>
                <a:effectLst/>
                <a:latin typeface="+mn-lt"/>
                <a:ea typeface="+mn-ea"/>
                <a:cs typeface="+mn-cs"/>
              </a:rPr>
              <a:t>Shelley</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Luben</a:t>
            </a:r>
            <a:r>
              <a:rPr lang="sk-SK" sz="1200" kern="1200" dirty="0" smtClean="0">
                <a:solidFill>
                  <a:schemeClr val="tx1"/>
                </a:solidFill>
                <a:effectLst/>
                <a:latin typeface="+mn-lt"/>
                <a:ea typeface="+mn-ea"/>
                <a:cs typeface="+mn-cs"/>
              </a:rPr>
              <a:t>, bývala </a:t>
            </a:r>
            <a:r>
              <a:rPr lang="sk-SK" sz="1200" kern="1200" dirty="0" err="1" smtClean="0">
                <a:solidFill>
                  <a:schemeClr val="tx1"/>
                </a:solidFill>
                <a:effectLst/>
                <a:latin typeface="+mn-lt"/>
                <a:ea typeface="+mn-ea"/>
                <a:cs typeface="+mn-cs"/>
              </a:rPr>
              <a:t>pornoherečka</a:t>
            </a:r>
            <a:r>
              <a:rPr lang="sk-SK" sz="1200" kern="1200" dirty="0" smtClean="0">
                <a:solidFill>
                  <a:schemeClr val="tx1"/>
                </a:solidFill>
                <a:effectLst/>
                <a:latin typeface="+mn-lt"/>
                <a:ea typeface="+mn-ea"/>
                <a:cs typeface="+mn-cs"/>
              </a:rPr>
              <a:t>, ktorá po svojom obrátení aktívne pomáhala ľuďom dostať sa z </a:t>
            </a:r>
            <a:r>
              <a:rPr lang="sk-SK" sz="1200" kern="1200" dirty="0" err="1" smtClean="0">
                <a:solidFill>
                  <a:schemeClr val="tx1"/>
                </a:solidFill>
                <a:effectLst/>
                <a:latin typeface="+mn-lt"/>
                <a:ea typeface="+mn-ea"/>
                <a:cs typeface="+mn-cs"/>
              </a:rPr>
              <a:t>pornopriemyslu</a:t>
            </a:r>
            <a:r>
              <a:rPr lang="sk-SK" sz="1200" kern="1200" dirty="0" smtClean="0">
                <a:solidFill>
                  <a:schemeClr val="tx1"/>
                </a:solidFill>
                <a:effectLst/>
                <a:latin typeface="+mn-lt"/>
                <a:ea typeface="+mn-ea"/>
                <a:cs typeface="+mn-cs"/>
              </a:rPr>
              <a:t>. Poukazovala na závislosti a škodlivosť pornografie.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V strede sa nachádza francúzsky kňaz </a:t>
            </a:r>
            <a:r>
              <a:rPr lang="sk-SK" sz="1200" b="1" kern="1200" dirty="0" err="1" smtClean="0">
                <a:solidFill>
                  <a:schemeClr val="tx1"/>
                </a:solidFill>
                <a:effectLst/>
                <a:latin typeface="+mn-lt"/>
                <a:ea typeface="+mn-ea"/>
                <a:cs typeface="+mn-cs"/>
              </a:rPr>
              <a:t>Guy</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Gilbert</a:t>
            </a:r>
            <a:r>
              <a:rPr lang="sk-SK" sz="1200" kern="1200" dirty="0" smtClean="0">
                <a:solidFill>
                  <a:schemeClr val="tx1"/>
                </a:solidFill>
                <a:effectLst/>
                <a:latin typeface="+mn-lt"/>
                <a:ea typeface="+mn-ea"/>
                <a:cs typeface="+mn-cs"/>
              </a:rPr>
              <a:t>, ktorý zanechal pôsobenie vo farnosti a odišiel žiť k mladým ľuďom na uliciach Francúzska. Zvyšok života sa venoval deťom a mladým z ulice.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Vľavo dole je </a:t>
            </a:r>
            <a:r>
              <a:rPr lang="sk-SK" sz="1200" b="1" kern="1200" dirty="0" err="1" smtClean="0">
                <a:solidFill>
                  <a:schemeClr val="tx1"/>
                </a:solidFill>
                <a:effectLst/>
                <a:latin typeface="+mn-lt"/>
                <a:ea typeface="+mn-ea"/>
                <a:cs typeface="+mn-cs"/>
              </a:rPr>
              <a:t>Nick</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Vujicic</a:t>
            </a:r>
            <a:r>
              <a:rPr lang="sk-SK" sz="1200" kern="1200" dirty="0" smtClean="0">
                <a:solidFill>
                  <a:schemeClr val="tx1"/>
                </a:solidFill>
                <a:effectLst/>
                <a:latin typeface="+mn-lt"/>
                <a:ea typeface="+mn-ea"/>
                <a:cs typeface="+mn-cs"/>
              </a:rPr>
              <a:t>, muž, ktorý sa narodil bez rúk a nôh, vďaka čomu chcel ako desaťročný chlapec spáchať doma samovraždu. Po svojom obrátení k Bohu začal v dospelosti cestovať po svete, navštívil viac než 50krajín, aby mladým ľuďom hovoril, že to, čo v živote potrebujeme najviac, je nádej a láska.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Napravo od neho – </a:t>
            </a:r>
            <a:r>
              <a:rPr lang="sk-SK" sz="1200" b="1" kern="1200" dirty="0" smtClean="0">
                <a:solidFill>
                  <a:schemeClr val="tx1"/>
                </a:solidFill>
                <a:effectLst/>
                <a:latin typeface="+mn-lt"/>
                <a:ea typeface="+mn-ea"/>
                <a:cs typeface="+mn-cs"/>
              </a:rPr>
              <a:t>Emília </a:t>
            </a:r>
            <a:r>
              <a:rPr lang="sk-SK" sz="1200" b="1" kern="1200" dirty="0" err="1" smtClean="0">
                <a:solidFill>
                  <a:schemeClr val="tx1"/>
                </a:solidFill>
                <a:effectLst/>
                <a:latin typeface="+mn-lt"/>
                <a:ea typeface="+mn-ea"/>
                <a:cs typeface="+mn-cs"/>
              </a:rPr>
              <a:t>Bihariová</a:t>
            </a:r>
            <a:r>
              <a:rPr lang="sk-SK" sz="1200" kern="1200" dirty="0" smtClean="0">
                <a:solidFill>
                  <a:schemeClr val="tx1"/>
                </a:solidFill>
                <a:effectLst/>
                <a:latin typeface="+mn-lt"/>
                <a:ea typeface="+mn-ea"/>
                <a:cs typeface="+mn-cs"/>
              </a:rPr>
              <a:t> – slovenská misionárka a etnologička v Tanzánii, ktorá svoj život venovala najchudobnejším, zakladala školy pre deti a nemocnice. Zomrela v r. 2019 pri autonehode.</a:t>
            </a:r>
          </a:p>
          <a:p>
            <a:r>
              <a:rPr lang="sk-SK" sz="1200" kern="1200" dirty="0" smtClean="0">
                <a:solidFill>
                  <a:schemeClr val="tx1"/>
                </a:solidFill>
                <a:effectLst/>
                <a:latin typeface="+mn-lt"/>
                <a:ea typeface="+mn-ea"/>
                <a:cs typeface="+mn-cs"/>
              </a:rPr>
              <a:t>Napravo od nej – </a:t>
            </a:r>
            <a:r>
              <a:rPr lang="sk-SK" sz="1200" b="1" kern="1200" dirty="0" err="1" smtClean="0">
                <a:solidFill>
                  <a:schemeClr val="tx1"/>
                </a:solidFill>
                <a:effectLst/>
                <a:latin typeface="+mn-lt"/>
                <a:ea typeface="+mn-ea"/>
                <a:cs typeface="+mn-cs"/>
              </a:rPr>
              <a:t>Akash</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Bashir</a:t>
            </a:r>
            <a:r>
              <a:rPr lang="sk-SK" sz="1200" kern="1200" dirty="0" smtClean="0">
                <a:solidFill>
                  <a:schemeClr val="tx1"/>
                </a:solidFill>
                <a:effectLst/>
                <a:latin typeface="+mn-lt"/>
                <a:ea typeface="+mn-ea"/>
                <a:cs typeface="+mn-cs"/>
              </a:rPr>
              <a:t> – 20 ročný pakistanský mladík, ktorý strážil kostol počas bohoslužieb pred atentátnikmi. Zahynul v roku 2015 pri bombovom atentáte, keď zabránil atentátnikovi vniknúť dovnútra, čím zachránil množstvo životov. Jeho posledné slová boli: </a:t>
            </a:r>
            <a:r>
              <a:rPr lang="sk-SK" sz="1200" i="1" kern="1200" dirty="0" smtClean="0">
                <a:solidFill>
                  <a:schemeClr val="tx1"/>
                </a:solidFill>
                <a:effectLst/>
                <a:latin typeface="+mn-lt"/>
                <a:ea typeface="+mn-ea"/>
                <a:cs typeface="+mn-cs"/>
              </a:rPr>
              <a:t>„Nepustím ťa dnu, aj keby som mal zomrieť.“</a:t>
            </a:r>
            <a:r>
              <a:rPr lang="sk-SK" sz="1200" kern="1200" dirty="0" smtClean="0">
                <a:solidFill>
                  <a:schemeClr val="tx1"/>
                </a:solidFill>
                <a:effectLst/>
                <a:latin typeface="+mn-lt"/>
                <a:ea typeface="+mn-ea"/>
                <a:cs typeface="+mn-cs"/>
              </a:rPr>
              <a:t> Svoj život položil za život svojich priateľov.</a:t>
            </a:r>
          </a:p>
          <a:p>
            <a:r>
              <a:rPr lang="sk-SK" sz="1200" kern="1200" dirty="0" smtClean="0">
                <a:solidFill>
                  <a:schemeClr val="tx1"/>
                </a:solidFill>
                <a:effectLst/>
                <a:latin typeface="+mn-lt"/>
                <a:ea typeface="+mn-ea"/>
                <a:cs typeface="+mn-cs"/>
              </a:rPr>
              <a:t>Títo všetci dali svoje ego do úzadia a dovolili Bohu, aby naplnil ich život láskou. Láskou k tým, ktorí ju potrebovali najviac. </a:t>
            </a:r>
            <a:endParaRPr lang="sk-SK"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5</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dirty="0" smtClean="0"/>
              <a:t>Známy írsky herec, hrdina akčných a</a:t>
            </a:r>
            <a:r>
              <a:rPr lang="sk-SK" baseline="0" dirty="0" smtClean="0"/>
              <a:t> dobrodružných filmov,</a:t>
            </a:r>
            <a:r>
              <a:rPr lang="sk-SK" dirty="0" smtClean="0"/>
              <a:t> </a:t>
            </a:r>
            <a:r>
              <a:rPr lang="sk-SK" b="1" dirty="0" err="1" smtClean="0"/>
              <a:t>Liam</a:t>
            </a:r>
            <a:r>
              <a:rPr lang="sk-SK" b="1" dirty="0" smtClean="0"/>
              <a:t> </a:t>
            </a:r>
            <a:r>
              <a:rPr lang="sk-SK" b="1" dirty="0" err="1" smtClean="0"/>
              <a:t>Neeson</a:t>
            </a:r>
            <a:r>
              <a:rPr lang="sk-SK" dirty="0" smtClean="0"/>
              <a:t>, raz na svojej sociálnej</a:t>
            </a:r>
            <a:r>
              <a:rPr lang="sk-SK" baseline="0" dirty="0" smtClean="0"/>
              <a:t> sieti</a:t>
            </a:r>
            <a:r>
              <a:rPr lang="sk-SK" dirty="0" smtClean="0"/>
              <a:t> zverejnil tento status: </a:t>
            </a:r>
            <a:br>
              <a:rPr lang="sk-SK" dirty="0" smtClean="0"/>
            </a:br>
            <a:r>
              <a:rPr lang="sk-SK" sz="1200" kern="1200" dirty="0" smtClean="0">
                <a:solidFill>
                  <a:schemeClr val="tx1"/>
                </a:solidFill>
                <a:effectLst/>
                <a:latin typeface="+mn-lt"/>
                <a:ea typeface="+mn-ea"/>
                <a:cs typeface="+mn-cs"/>
              </a:rPr>
              <a:t>Súhlasili by ste s ním alebo by ste tam niečo zmenili? – </a:t>
            </a:r>
            <a:r>
              <a:rPr lang="sk-SK" sz="1200" b="1" kern="1200" dirty="0" smtClean="0">
                <a:solidFill>
                  <a:schemeClr val="tx1"/>
                </a:solidFill>
                <a:effectLst/>
                <a:latin typeface="+mn-lt"/>
                <a:ea typeface="+mn-ea"/>
                <a:cs typeface="+mn-cs"/>
              </a:rPr>
              <a:t>diskusia.</a:t>
            </a:r>
            <a:br>
              <a:rPr lang="sk-SK" sz="1200" b="1" kern="1200" dirty="0" smtClean="0">
                <a:solidFill>
                  <a:schemeClr val="tx1"/>
                </a:solidFill>
                <a:effectLst/>
                <a:latin typeface="+mn-lt"/>
                <a:ea typeface="+mn-ea"/>
                <a:cs typeface="+mn-cs"/>
              </a:rPr>
            </a:br>
            <a:r>
              <a:rPr lang="sk-SK" sz="1200" b="0" kern="1200" dirty="0" smtClean="0">
                <a:solidFill>
                  <a:schemeClr val="tx1"/>
                </a:solidFill>
                <a:effectLst/>
                <a:latin typeface="+mn-lt"/>
                <a:ea typeface="+mn-ea"/>
                <a:cs typeface="+mn-cs"/>
              </a:rPr>
              <a:t>Láska je to jediné, čo nás nikdy nezraní. Láska je tým, čo nám</a:t>
            </a:r>
            <a:r>
              <a:rPr lang="sk-SK" sz="1200" b="0" kern="1200" baseline="0" dirty="0" smtClean="0">
                <a:solidFill>
                  <a:schemeClr val="tx1"/>
                </a:solidFill>
                <a:effectLst/>
                <a:latin typeface="+mn-lt"/>
                <a:ea typeface="+mn-ea"/>
                <a:cs typeface="+mn-cs"/>
              </a:rPr>
              <a:t> dáva život, čo nás potešuje a robí šťastnými. A robí to tak preto, lebo uprednostňuje toho druhého pred sebou. Podľa toho odlíšiš v živote lásku od jej falošných napodobenín. </a:t>
            </a:r>
          </a:p>
          <a:p>
            <a:r>
              <a:rPr lang="sk-SK" sz="1200" b="1" kern="1200" dirty="0" smtClean="0">
                <a:solidFill>
                  <a:schemeClr val="tx1"/>
                </a:solidFill>
                <a:effectLst/>
                <a:latin typeface="+mn-lt"/>
                <a:ea typeface="+mn-ea"/>
                <a:cs typeface="+mn-cs"/>
              </a:rPr>
              <a:t>Video - </a:t>
            </a:r>
            <a:r>
              <a:rPr lang="sk-SK" sz="1200" b="1" u="sng" kern="1200" dirty="0" smtClean="0">
                <a:solidFill>
                  <a:schemeClr val="tx1"/>
                </a:solidFill>
                <a:effectLst/>
                <a:latin typeface="+mn-lt"/>
                <a:ea typeface="+mn-ea"/>
                <a:cs typeface="+mn-cs"/>
                <a:hlinkClick r:id="rId3"/>
              </a:rPr>
              <a:t>https://www.youtube.com/watch?v=jWTG8AUHEzM</a:t>
            </a:r>
            <a:endParaRPr lang="sk-SK"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b="0" kern="1200" baseline="0" dirty="0" smtClean="0">
                <a:solidFill>
                  <a:schemeClr val="tx1"/>
                </a:solidFill>
                <a:effectLst/>
                <a:latin typeface="+mn-lt"/>
                <a:ea typeface="+mn-ea"/>
                <a:cs typeface="+mn-cs"/>
              </a:rPr>
              <a:t>V tomto videu vidíme scénu z filmu Zachráňte vojaka </a:t>
            </a:r>
            <a:r>
              <a:rPr lang="sk-SK" sz="1200" b="0" kern="1200" baseline="0" dirty="0" err="1" smtClean="0">
                <a:solidFill>
                  <a:schemeClr val="tx1"/>
                </a:solidFill>
                <a:effectLst/>
                <a:latin typeface="+mn-lt"/>
                <a:ea typeface="+mn-ea"/>
                <a:cs typeface="+mn-cs"/>
              </a:rPr>
              <a:t>Ryana</a:t>
            </a:r>
            <a:r>
              <a:rPr lang="sk-SK" sz="1200" b="0" kern="1200" baseline="0" dirty="0" smtClean="0">
                <a:solidFill>
                  <a:schemeClr val="tx1"/>
                </a:solidFill>
                <a:effectLst/>
                <a:latin typeface="+mn-lt"/>
                <a:ea typeface="+mn-ea"/>
                <a:cs typeface="+mn-cs"/>
              </a:rPr>
              <a:t>. Skupina amerických vojakov sa po vylodení v Normandii usiluje zachrániť posledného žijúceho z troch bratov, vojaka </a:t>
            </a:r>
            <a:r>
              <a:rPr lang="sk-SK" sz="1200" b="0" kern="1200" baseline="0" dirty="0" err="1" smtClean="0">
                <a:solidFill>
                  <a:schemeClr val="tx1"/>
                </a:solidFill>
                <a:effectLst/>
                <a:latin typeface="+mn-lt"/>
                <a:ea typeface="+mn-ea"/>
                <a:cs typeface="+mn-cs"/>
              </a:rPr>
              <a:t>Ryana</a:t>
            </a:r>
            <a:r>
              <a:rPr lang="sk-SK" sz="1200" b="0" kern="1200" baseline="0" dirty="0" smtClean="0">
                <a:solidFill>
                  <a:schemeClr val="tx1"/>
                </a:solidFill>
                <a:effectLst/>
                <a:latin typeface="+mn-lt"/>
                <a:ea typeface="+mn-ea"/>
                <a:cs typeface="+mn-cs"/>
              </a:rPr>
              <a:t>. Počas tejto </a:t>
            </a:r>
            <a:r>
              <a:rPr lang="sk-SK" sz="1200" b="0" kern="1200" baseline="0" dirty="0" smtClean="0">
                <a:solidFill>
                  <a:schemeClr val="tx1"/>
                </a:solidFill>
                <a:effectLst/>
                <a:latin typeface="+mn-lt"/>
                <a:ea typeface="+mn-ea"/>
                <a:cs typeface="+mn-cs"/>
              </a:rPr>
              <a:t>misie </a:t>
            </a:r>
            <a:r>
              <a:rPr lang="sk-SK" sz="1200" b="0" kern="1200" baseline="0" dirty="0" smtClean="0">
                <a:solidFill>
                  <a:schemeClr val="tx1"/>
                </a:solidFill>
                <a:effectLst/>
                <a:latin typeface="+mn-lt"/>
                <a:ea typeface="+mn-ea"/>
                <a:cs typeface="+mn-cs"/>
              </a:rPr>
              <a:t>však padnú viacerí členovia tejto záchrannej roty. Napokon umiera aj veliteľ </a:t>
            </a:r>
            <a:r>
              <a:rPr lang="sk-SK" sz="1200" b="0" kern="1200" baseline="0" dirty="0" err="1" smtClean="0">
                <a:solidFill>
                  <a:schemeClr val="tx1"/>
                </a:solidFill>
                <a:effectLst/>
                <a:latin typeface="+mn-lt"/>
                <a:ea typeface="+mn-ea"/>
                <a:cs typeface="+mn-cs"/>
              </a:rPr>
              <a:t>John</a:t>
            </a:r>
            <a:r>
              <a:rPr lang="sk-SK" sz="1200" b="0" kern="1200" baseline="0" dirty="0" smtClean="0">
                <a:solidFill>
                  <a:schemeClr val="tx1"/>
                </a:solidFill>
                <a:effectLst/>
                <a:latin typeface="+mn-lt"/>
                <a:ea typeface="+mn-ea"/>
                <a:cs typeface="+mn-cs"/>
              </a:rPr>
              <a:t> </a:t>
            </a:r>
            <a:r>
              <a:rPr lang="sk-SK" sz="1200" b="0" kern="1200" baseline="0" dirty="0" err="1" smtClean="0">
                <a:solidFill>
                  <a:schemeClr val="tx1"/>
                </a:solidFill>
                <a:effectLst/>
                <a:latin typeface="+mn-lt"/>
                <a:ea typeface="+mn-ea"/>
                <a:cs typeface="+mn-cs"/>
              </a:rPr>
              <a:t>Miller</a:t>
            </a:r>
            <a:r>
              <a:rPr lang="sk-SK" sz="1200" b="0" kern="1200" baseline="0" dirty="0" smtClean="0">
                <a:solidFill>
                  <a:schemeClr val="tx1"/>
                </a:solidFill>
                <a:effectLst/>
                <a:latin typeface="+mn-lt"/>
                <a:ea typeface="+mn-ea"/>
                <a:cs typeface="+mn-cs"/>
              </a:rPr>
              <a:t>, ktorý </a:t>
            </a:r>
            <a:r>
              <a:rPr lang="sk-SK" sz="1200" b="0" kern="1200" baseline="0" dirty="0" err="1" smtClean="0">
                <a:solidFill>
                  <a:schemeClr val="tx1"/>
                </a:solidFill>
                <a:effectLst/>
                <a:latin typeface="+mn-lt"/>
                <a:ea typeface="+mn-ea"/>
                <a:cs typeface="+mn-cs"/>
              </a:rPr>
              <a:t>Ryanovi</a:t>
            </a:r>
            <a:r>
              <a:rPr lang="sk-SK" sz="1200" b="0" kern="1200" baseline="0" dirty="0" smtClean="0">
                <a:solidFill>
                  <a:schemeClr val="tx1"/>
                </a:solidFill>
                <a:effectLst/>
                <a:latin typeface="+mn-lt"/>
                <a:ea typeface="+mn-ea"/>
                <a:cs typeface="+mn-cs"/>
              </a:rPr>
              <a:t> adresuje svoje posledné slová: </a:t>
            </a:r>
            <a:r>
              <a:rPr lang="sk-SK" sz="1200" b="0" i="1" kern="1200" baseline="0" dirty="0" smtClean="0">
                <a:solidFill>
                  <a:schemeClr val="tx1"/>
                </a:solidFill>
                <a:effectLst/>
                <a:latin typeface="+mn-lt"/>
                <a:ea typeface="+mn-ea"/>
                <a:cs typeface="+mn-cs"/>
              </a:rPr>
              <a:t>„Zaslúž si to.“</a:t>
            </a:r>
            <a:r>
              <a:rPr lang="sk-SK" sz="1200" b="0" kern="1200" baseline="0" dirty="0" smtClean="0">
                <a:solidFill>
                  <a:schemeClr val="tx1"/>
                </a:solidFill>
                <a:effectLst/>
                <a:latin typeface="+mn-lt"/>
                <a:ea typeface="+mn-ea"/>
                <a:cs typeface="+mn-cs"/>
              </a:rPr>
              <a:t> </a:t>
            </a:r>
            <a:r>
              <a:rPr lang="sk-SK" sz="1200" b="0" i="1" kern="1200" baseline="0" dirty="0" smtClean="0">
                <a:solidFill>
                  <a:schemeClr val="tx1"/>
                </a:solidFill>
                <a:effectLst/>
                <a:latin typeface="+mn-lt"/>
                <a:ea typeface="+mn-ea"/>
                <a:cs typeface="+mn-cs"/>
              </a:rPr>
              <a:t> </a:t>
            </a:r>
            <a:r>
              <a:rPr lang="sk-SK" sz="1200" b="0" i="0" kern="1200" baseline="0" dirty="0" smtClean="0">
                <a:solidFill>
                  <a:schemeClr val="tx1"/>
                </a:solidFill>
                <a:effectLst/>
                <a:latin typeface="+mn-lt"/>
                <a:ea typeface="+mn-ea"/>
                <a:cs typeface="+mn-cs"/>
              </a:rPr>
              <a:t>Chcel mu tým povedať, aby nemárnil svojím životom, ale aby svoj žil aj za svojich padlých záchrancov, aby naňho mohli byť padlí vojaci hrdí. Inými slovami: aby jeho život mal zmysel.</a:t>
            </a:r>
            <a:br>
              <a:rPr lang="sk-SK" sz="1200" b="0" i="0" kern="1200" baseline="0" dirty="0" smtClean="0">
                <a:solidFill>
                  <a:schemeClr val="tx1"/>
                </a:solidFill>
                <a:effectLst/>
                <a:latin typeface="+mn-lt"/>
                <a:ea typeface="+mn-ea"/>
                <a:cs typeface="+mn-cs"/>
              </a:rPr>
            </a:br>
            <a:r>
              <a:rPr lang="sk-SK" sz="1200" b="0" i="0" kern="1200" baseline="0" dirty="0" smtClean="0">
                <a:solidFill>
                  <a:schemeClr val="tx1"/>
                </a:solidFill>
                <a:effectLst/>
                <a:latin typeface="+mn-lt"/>
                <a:ea typeface="+mn-ea"/>
                <a:cs typeface="+mn-cs"/>
              </a:rPr>
              <a:t>Podobný príbeh súvisí aj s nami. Tvoj život je darom Ježišovej lásky. Je to dar </a:t>
            </a:r>
            <a:r>
              <a:rPr lang="sk-SK" sz="1200" b="0" kern="1200" baseline="0" dirty="0" smtClean="0">
                <a:solidFill>
                  <a:schemeClr val="tx1"/>
                </a:solidFill>
                <a:effectLst/>
                <a:latin typeface="+mn-lt"/>
                <a:ea typeface="+mn-ea"/>
                <a:cs typeface="+mn-cs"/>
              </a:rPr>
              <a:t>prúdiaci z kríža. Je to Ježiš, ktorý ťa uprednostnil pred sebou a obetoval svoj život za ten tvoj. A dnes ti hovorí: </a:t>
            </a:r>
            <a:r>
              <a:rPr lang="sk-SK" sz="1200" b="0" i="1" kern="1200" baseline="0" dirty="0" smtClean="0">
                <a:solidFill>
                  <a:schemeClr val="tx1"/>
                </a:solidFill>
                <a:effectLst/>
                <a:latin typeface="+mn-lt"/>
                <a:ea typeface="+mn-ea"/>
                <a:cs typeface="+mn-cs"/>
              </a:rPr>
              <a:t>„Zaslúž si to, ži tak, aby tvoj život mal zmysel, aby moja láska v tebe nebola márna.“</a:t>
            </a:r>
            <a:endParaRPr lang="sk-SK" dirty="0" smtClean="0"/>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6</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Významný teológ a kardinál </a:t>
            </a:r>
            <a:r>
              <a:rPr lang="sk-SK" sz="1200" kern="1200" dirty="0" err="1" smtClean="0">
                <a:solidFill>
                  <a:schemeClr val="tx1"/>
                </a:solidFill>
                <a:effectLst/>
                <a:latin typeface="+mn-lt"/>
                <a:ea typeface="+mn-ea"/>
                <a:cs typeface="+mn-cs"/>
              </a:rPr>
              <a:t>Hans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Urs</a:t>
            </a:r>
            <a:r>
              <a:rPr lang="sk-SK" sz="1200" kern="1200" dirty="0" smtClean="0">
                <a:solidFill>
                  <a:schemeClr val="tx1"/>
                </a:solidFill>
                <a:effectLst/>
                <a:latin typeface="+mn-lt"/>
                <a:ea typeface="+mn-ea"/>
                <a:cs typeface="+mn-cs"/>
              </a:rPr>
              <a:t> von</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Balthasar</a:t>
            </a:r>
            <a:r>
              <a:rPr lang="sk-SK" sz="1200" kern="1200" baseline="0" dirty="0" smtClean="0">
                <a:solidFill>
                  <a:schemeClr val="tx1"/>
                </a:solidFill>
                <a:effectLst/>
                <a:latin typeface="+mn-lt"/>
                <a:ea typeface="+mn-ea"/>
                <a:cs typeface="+mn-cs"/>
              </a:rPr>
              <a:t> myšlienku o zmysle života zhrnul do vety, ktorá je na </a:t>
            </a:r>
            <a:r>
              <a:rPr lang="sk-SK" sz="1200" kern="1200" baseline="0" dirty="0" err="1" smtClean="0">
                <a:solidFill>
                  <a:schemeClr val="tx1"/>
                </a:solidFill>
                <a:effectLst/>
                <a:latin typeface="+mn-lt"/>
                <a:ea typeface="+mn-ea"/>
                <a:cs typeface="+mn-cs"/>
              </a:rPr>
              <a:t>slajde</a:t>
            </a:r>
            <a:r>
              <a:rPr lang="sk-SK" sz="1200" kern="1200" baseline="0" dirty="0" smtClean="0">
                <a:solidFill>
                  <a:schemeClr val="tx1"/>
                </a:solidFill>
                <a:effectLst/>
                <a:latin typeface="+mn-lt"/>
                <a:ea typeface="+mn-ea"/>
                <a:cs typeface="+mn-cs"/>
              </a:rPr>
              <a:t>. Zmysel života máš teda vo svojich rukách a to, čo s ním urobíš, rozhodne o tom, či tvoj život bude mať zmysel.</a:t>
            </a:r>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Dnes sa môžeš rozhodnúť: </a:t>
            </a:r>
            <a:r>
              <a:rPr lang="sk-SK" sz="1200" b="1" kern="1200" dirty="0" smtClean="0">
                <a:solidFill>
                  <a:schemeClr val="tx1"/>
                </a:solidFill>
                <a:effectLst/>
                <a:latin typeface="+mn-lt"/>
                <a:ea typeface="+mn-ea"/>
                <a:cs typeface="+mn-cs"/>
              </a:rPr>
              <a:t>Necháš si ho len pre seba alebo z neho urobíš dar aj pre ostatných? </a:t>
            </a:r>
            <a:endParaRPr lang="sk-SK" b="1" dirty="0"/>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7</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a:bodyPr>
          <a:lstStyle/>
          <a:p>
            <a:r>
              <a:rPr lang="sk-SK"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Otázky na reflexiu (do</a:t>
            </a:r>
            <a:r>
              <a:rPr lang="sk-SK" sz="2000" b="1"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skupiniek)</a:t>
            </a:r>
            <a:r>
              <a:rPr lang="sk-SK"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br>
              <a:rPr lang="sk-SK"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1. </a:t>
            </a:r>
            <a:r>
              <a:rPr lang="sk-SK" sz="1200" b="1" i="1"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Garamond" pitchFamily="18" charset="0"/>
              </a:rPr>
              <a:t>Skús povedať aspoň tri ciele, najdôležitejšie veci, ktoré by si chcel v živote dosiahnuť.</a:t>
            </a: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2. Ak sa dnes pozrieš na to, ako žiješ, ako by si opísal  to, pre čo dnes</a:t>
            </a:r>
            <a:r>
              <a:rPr lang="sk-SK" sz="1200" b="1" i="1"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žiješ</a:t>
            </a: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Súvisí</a:t>
            </a:r>
            <a:r>
              <a:rPr lang="sk-SK" sz="1200" b="1" i="1"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to nejako s tým, čo si uviedol v predchádzajúcej odpovedi?</a:t>
            </a: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3. V čom by si chcel svoj život zmeniť?</a:t>
            </a:r>
            <a:b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4. Oslovila ťa niektorá z uvedených osobností?  V čom by podľa teba mohla inšpirovať ľudí dnes?</a:t>
            </a:r>
            <a:b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5. Čo ťa oslovilo z videa o vojakovi </a:t>
            </a:r>
            <a:r>
              <a:rPr lang="sk-SK" sz="12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Ryanovi</a:t>
            </a:r>
            <a:r>
              <a:rPr lang="sk-SK" sz="1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a:t>
            </a:r>
            <a:r>
              <a:rPr lang="sk-SK"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r>
              <a:rPr lang="sk-SK"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t/>
            </a:r>
            <a:br>
              <a:rPr lang="sk-SK"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aramond" pitchFamily="18" charset="0"/>
              </a:rPr>
            </a:br>
            <a:endParaRPr lang="sk-SK" dirty="0"/>
          </a:p>
        </p:txBody>
      </p:sp>
      <p:sp>
        <p:nvSpPr>
          <p:cNvPr id="4" name="Zástupný symbol pro číslo snímku 3"/>
          <p:cNvSpPr>
            <a:spLocks noGrp="1"/>
          </p:cNvSpPr>
          <p:nvPr>
            <p:ph type="sldNum" sz="quarter" idx="10"/>
          </p:nvPr>
        </p:nvSpPr>
        <p:spPr/>
        <p:txBody>
          <a:bodyPr/>
          <a:lstStyle/>
          <a:p>
            <a:fld id="{70E9BF57-38DA-4574-892F-531C5A87C949}" type="slidenum">
              <a:rPr lang="sk-SK" smtClean="0"/>
              <a:pPr/>
              <a:t>8</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83CC6FA0-D3E3-481E-9116-5713AB901BA7}" type="datetimeFigureOut">
              <a:rPr lang="sk-SK" smtClean="0"/>
              <a:pPr/>
              <a:t>10. 9. 2024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900DE7BE-6EE4-4A08-9825-EDA9C4635802}" type="slidenum">
              <a:rPr lang="sk-SK" smtClean="0"/>
              <a:pPr/>
              <a:t>‹#›</a:t>
            </a:fld>
            <a:endParaRPr lang="sk-SK"/>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C6FA0-D3E3-481E-9116-5713AB901BA7}" type="datetimeFigureOut">
              <a:rPr lang="sk-SK" smtClean="0"/>
              <a:pPr/>
              <a:t>10. 9. 2024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DE7BE-6EE4-4A08-9825-EDA9C4635802}"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microsoft.com/office/2007/relationships/hdphoto" Target="../media/hdphoto1.wdp"/><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melecká Ilustrácia | Earth Planet in Hands | Posters.sk"/>
          <p:cNvPicPr>
            <a:picLocks noChangeAspect="1" noChangeArrowheads="1"/>
          </p:cNvPicPr>
          <p:nvPr/>
        </p:nvPicPr>
        <p:blipFill>
          <a:blip r:embed="rId2"/>
          <a:srcRect/>
          <a:stretch>
            <a:fillRect/>
          </a:stretch>
        </p:blipFill>
        <p:spPr bwMode="auto">
          <a:xfrm>
            <a:off x="0" y="0"/>
            <a:ext cx="9715536" cy="7286653"/>
          </a:xfrm>
          <a:prstGeom prst="rect">
            <a:avLst/>
          </a:prstGeom>
          <a:noFill/>
        </p:spPr>
      </p:pic>
      <p:sp>
        <p:nvSpPr>
          <p:cNvPr id="2" name="Nadpis 1"/>
          <p:cNvSpPr>
            <a:spLocks noGrp="1"/>
          </p:cNvSpPr>
          <p:nvPr>
            <p:ph type="ctrTitle"/>
          </p:nvPr>
        </p:nvSpPr>
        <p:spPr>
          <a:xfrm>
            <a:off x="214314" y="332656"/>
            <a:ext cx="9144000" cy="1470025"/>
          </a:xfrm>
        </p:spPr>
        <p:txBody>
          <a:bodyPr>
            <a:noAutofit/>
          </a:bodyPr>
          <a:lstStyle/>
          <a:p>
            <a:r>
              <a:rPr lang="sk-SK" sz="3600" spc="600" dirty="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rPr>
              <a:t>máš </a:t>
            </a:r>
            <a:r>
              <a:rPr lang="sk-SK" sz="3600" spc="600" dirty="0" smtClean="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rPr>
              <a:t>Zmysel života</a:t>
            </a:r>
            <a:r>
              <a:rPr lang="sk-SK" sz="3600" spc="600" smtClean="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rPr>
              <a:t/>
            </a:r>
            <a:br>
              <a:rPr lang="sk-SK" sz="3600" spc="600" smtClean="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rPr>
            </a:br>
            <a:r>
              <a:rPr lang="sk-SK" sz="3600" spc="600" smtClean="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rPr>
              <a:t>vo </a:t>
            </a:r>
            <a:r>
              <a:rPr lang="sk-SK" sz="3600" spc="600" dirty="0" smtClean="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rPr>
              <a:t>svojich rukách?</a:t>
            </a:r>
            <a:endParaRPr lang="sk-SK" sz="3600" spc="600" dirty="0">
              <a:ln w="10160">
                <a:solidFill>
                  <a:schemeClr val="accent1"/>
                </a:solidFill>
                <a:prstDash val="solid"/>
              </a:ln>
              <a:solidFill>
                <a:srgbClr val="FFFFFF"/>
              </a:solidFill>
              <a:effectLst>
                <a:glow rad="63500">
                  <a:schemeClr val="accent1">
                    <a:satMod val="175000"/>
                    <a:alpha val="40000"/>
                  </a:schemeClr>
                </a:glow>
                <a:outerShdw blurRad="38100" dist="32000" dir="5400000" algn="tl">
                  <a:srgbClr val="000000">
                    <a:alpha val="30000"/>
                  </a:srgbClr>
                </a:outerShdw>
              </a:effectLst>
              <a:latin typeface="Charlemagne Std" pitchFamily="82" charset="0"/>
              <a:cs typeface="Times New Roman" pitchFamily="18" charset="0"/>
            </a:endParaRPr>
          </a:p>
        </p:txBody>
      </p:sp>
      <p:pic>
        <p:nvPicPr>
          <p:cNvPr id="6" name="Obrázok 4" descr="logo3-01 - menší.png"/>
          <p:cNvPicPr>
            <a:picLocks noChangeAspect="1"/>
          </p:cNvPicPr>
          <p:nvPr/>
        </p:nvPicPr>
        <p:blipFill>
          <a:blip r:embed="rId3" cstate="print">
            <a:lum bright="70000" contrast="-70000"/>
          </a:blip>
          <a:stretch>
            <a:fillRect/>
          </a:stretch>
        </p:blipFill>
        <p:spPr>
          <a:xfrm>
            <a:off x="4214810" y="5905359"/>
            <a:ext cx="1143008" cy="952641"/>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0" y="500042"/>
            <a:ext cx="5000628" cy="4832092"/>
          </a:xfrm>
          <a:prstGeom prst="rect">
            <a:avLst/>
          </a:prstGeom>
          <a:noFill/>
        </p:spPr>
        <p:txBody>
          <a:bodyPr wrap="square" rtlCol="0">
            <a:spAutoFit/>
          </a:bodyPr>
          <a:lstStyle/>
          <a:p>
            <a:pPr fontAlgn="base">
              <a:lnSpc>
                <a:spcPct val="150000"/>
              </a:lnSpc>
            </a:pP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„Vyliezol som na najvyššiu horu,... </a:t>
            </a:r>
          </a:p>
          <a:p>
            <a:pPr fontAlgn="base">
              <a:lnSpc>
                <a:spcPct val="150000"/>
              </a:lnSpc>
            </a:pP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bežal som cez polia, plazil som sa, </a:t>
            </a:r>
            <a:b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preliezol hradby mesta,... </a:t>
            </a:r>
          </a:p>
          <a:p>
            <a:pPr fontAlgn="base">
              <a:lnSpc>
                <a:spcPct val="150000"/>
              </a:lnSpc>
            </a:pP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bozkával sladké pery,... </a:t>
            </a:r>
          </a:p>
          <a:p>
            <a:pPr fontAlgn="base">
              <a:lnSpc>
                <a:spcPct val="150000"/>
              </a:lnSpc>
            </a:pP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držal za ruku diabla,...</a:t>
            </a:r>
          </a:p>
          <a:p>
            <a:pPr fontAlgn="base">
              <a:lnSpc>
                <a:spcPct val="150000"/>
              </a:lnSpc>
            </a:pP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ale stále som nenašiel, čo som hľadal...“</a:t>
            </a:r>
          </a:p>
          <a:p>
            <a:pPr fontAlgn="base"/>
            <a:endParaRPr lang="sk-SK" sz="2000" dirty="0" smtClean="0">
              <a:effectLst>
                <a:glow rad="139700">
                  <a:schemeClr val="accent1">
                    <a:satMod val="175000"/>
                    <a:alpha val="40000"/>
                  </a:schemeClr>
                </a:glow>
              </a:effectLst>
              <a:latin typeface="Times New Roman" pitchFamily="18" charset="0"/>
              <a:cs typeface="Times New Roman" pitchFamily="18" charset="0"/>
            </a:endParaRPr>
          </a:p>
          <a:p>
            <a:pPr fontAlgn="base"/>
            <a:r>
              <a:rPr lang="sk-SK"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Bono</a:t>
            </a:r>
            <a:r>
              <a:rPr lang="sk-SK"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Vox</a:t>
            </a:r>
            <a:r>
              <a:rPr lang="sk-SK"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(Paul </a:t>
            </a:r>
            <a:r>
              <a:rPr lang="sk-SK"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David</a:t>
            </a:r>
            <a:r>
              <a:rPr lang="sk-SK"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Hewson</a:t>
            </a:r>
            <a:r>
              <a:rPr lang="sk-SK"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b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still</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haven´t</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found</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what</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I</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am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looking</a:t>
            </a:r>
            <a:r>
              <a:rPr lang="sk-SK"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i="1"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for</a:t>
            </a:r>
            <a:endParaRPr lang="sk-SK"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5123" name="Picture 3" descr="C:\Users\DKU_DANO\Downloads\U2start-13320-1286488925-size3.jpg"/>
          <p:cNvPicPr>
            <a:picLocks noChangeAspect="1" noChangeArrowheads="1"/>
          </p:cNvPicPr>
          <p:nvPr/>
        </p:nvPicPr>
        <p:blipFill>
          <a:blip r:embed="rId3" cstate="print"/>
          <a:srcRect/>
          <a:stretch>
            <a:fillRect/>
          </a:stretch>
        </p:blipFill>
        <p:spPr bwMode="auto">
          <a:xfrm>
            <a:off x="4855536" y="171546"/>
            <a:ext cx="4502810" cy="6900792"/>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4"/>
          <p:cNvSpPr txBox="1"/>
          <p:nvPr/>
        </p:nvSpPr>
        <p:spPr>
          <a:xfrm>
            <a:off x="1357290" y="285728"/>
            <a:ext cx="6624736" cy="1077218"/>
          </a:xfrm>
          <a:prstGeom prst="rect">
            <a:avLst/>
          </a:prstGeom>
          <a:noFill/>
        </p:spPr>
        <p:txBody>
          <a:bodyPr wrap="square" rtlCol="0">
            <a:spAutoFit/>
          </a:bodyPr>
          <a:lstStyle/>
          <a:p>
            <a:r>
              <a:rPr lang="sk-SK" sz="32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Ako chápe zmysel života tento svet...</a:t>
            </a:r>
          </a:p>
          <a:p>
            <a:r>
              <a:rPr lang="sk-SK" sz="3200" b="1" i="1" dirty="0" smtClean="0">
                <a:effectLst>
                  <a:glow rad="139700">
                    <a:schemeClr val="accent1">
                      <a:satMod val="175000"/>
                      <a:alpha val="40000"/>
                    </a:schemeClr>
                  </a:glow>
                </a:effectLst>
                <a:latin typeface="Times New Roman" pitchFamily="18" charset="0"/>
                <a:cs typeface="Times New Roman" pitchFamily="18" charset="0"/>
              </a:rPr>
              <a:t>					</a:t>
            </a:r>
            <a:endParaRPr lang="sk-SK" sz="3200" b="1" dirty="0">
              <a:effectLst>
                <a:glow rad="139700">
                  <a:schemeClr val="accent1">
                    <a:satMod val="175000"/>
                    <a:alpha val="40000"/>
                  </a:schemeClr>
                </a:glow>
              </a:effectLst>
              <a:latin typeface="Times New Roman" pitchFamily="18" charset="0"/>
              <a:cs typeface="Times New Roman" pitchFamily="18" charset="0"/>
            </a:endParaRPr>
          </a:p>
        </p:txBody>
      </p:sp>
      <p:pic>
        <p:nvPicPr>
          <p:cNvPr id="5" name="Obrázek 4" descr="The_meaning_of_life_is_to_give_life_a_meaning.jpg"/>
          <p:cNvPicPr>
            <a:picLocks noChangeAspect="1"/>
          </p:cNvPicPr>
          <p:nvPr/>
        </p:nvPicPr>
        <p:blipFill>
          <a:blip r:embed="rId3" cstate="print"/>
          <a:stretch>
            <a:fillRect/>
          </a:stretch>
        </p:blipFill>
        <p:spPr>
          <a:xfrm>
            <a:off x="0" y="1071546"/>
            <a:ext cx="5788792" cy="6357982"/>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4"/>
          <p:cNvSpPr txBox="1"/>
          <p:nvPr/>
        </p:nvSpPr>
        <p:spPr>
          <a:xfrm>
            <a:off x="285720" y="428604"/>
            <a:ext cx="6624736" cy="1077218"/>
          </a:xfrm>
          <a:prstGeom prst="rect">
            <a:avLst/>
          </a:prstGeom>
          <a:noFill/>
        </p:spPr>
        <p:txBody>
          <a:bodyPr wrap="square" rtlCol="0">
            <a:spAutoFit/>
          </a:bodyPr>
          <a:lstStyle/>
          <a:p>
            <a:r>
              <a:rPr lang="sk-SK" sz="32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Ako to v praxi vyzerá?</a:t>
            </a:r>
          </a:p>
          <a:p>
            <a:r>
              <a:rPr lang="sk-SK" sz="3200" b="1" i="1" dirty="0" smtClean="0">
                <a:effectLst>
                  <a:glow rad="139700">
                    <a:schemeClr val="accent1">
                      <a:satMod val="175000"/>
                      <a:alpha val="40000"/>
                    </a:schemeClr>
                  </a:glow>
                </a:effectLst>
                <a:latin typeface="Times New Roman" pitchFamily="18" charset="0"/>
                <a:cs typeface="Times New Roman" pitchFamily="18" charset="0"/>
              </a:rPr>
              <a:t>					</a:t>
            </a:r>
            <a:endParaRPr lang="sk-SK" sz="3200" b="1" dirty="0">
              <a:effectLst>
                <a:glow rad="139700">
                  <a:schemeClr val="accent1">
                    <a:satMod val="175000"/>
                    <a:alpha val="40000"/>
                  </a:schemeClr>
                </a:glow>
              </a:effectLst>
              <a:latin typeface="Times New Roman" pitchFamily="18" charset="0"/>
              <a:cs typeface="Times New Roman" pitchFamily="18" charset="0"/>
            </a:endParaRPr>
          </a:p>
        </p:txBody>
      </p:sp>
      <p:pic>
        <p:nvPicPr>
          <p:cNvPr id="5122" name="Picture 2" descr="What is the meaning of Life? - Pradip Parajuli"/>
          <p:cNvPicPr>
            <a:picLocks noChangeAspect="1" noChangeArrowheads="1"/>
          </p:cNvPicPr>
          <p:nvPr/>
        </p:nvPicPr>
        <p:blipFill>
          <a:blip r:embed="rId3"/>
          <a:srcRect/>
          <a:stretch>
            <a:fillRect/>
          </a:stretch>
        </p:blipFill>
        <p:spPr bwMode="auto">
          <a:xfrm>
            <a:off x="-142908" y="2000241"/>
            <a:ext cx="9449756" cy="4327684"/>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214282" y="214290"/>
            <a:ext cx="3000396" cy="1017802"/>
          </a:xfrm>
        </p:spPr>
        <p:txBody>
          <a:bodyPr>
            <a:noAutofit/>
          </a:bodyPr>
          <a:lstStyle/>
          <a:p>
            <a:pPr>
              <a:buNone/>
            </a:pPr>
            <a:r>
              <a:rPr lang="sk-SK"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„Život je len kúsok času daný našej slobode...“</a:t>
            </a:r>
            <a:endParaRPr lang="sk-SK" sz="2800"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Obrázek 4" descr="79308-004-63CACDB1.jpg"/>
          <p:cNvPicPr>
            <a:picLocks noChangeAspect="1"/>
          </p:cNvPicPr>
          <p:nvPr/>
        </p:nvPicPr>
        <p:blipFill>
          <a:blip r:embed="rId3" cstate="print"/>
          <a:stretch>
            <a:fillRect/>
          </a:stretch>
        </p:blipFill>
        <p:spPr>
          <a:xfrm>
            <a:off x="7173296" y="802043"/>
            <a:ext cx="1970704" cy="2484081"/>
          </a:xfrm>
          <a:prstGeom prst="rect">
            <a:avLst/>
          </a:prstGeom>
          <a:ln>
            <a:noFill/>
          </a:ln>
          <a:effectLst>
            <a:softEdge rad="112500"/>
          </a:effectLst>
        </p:spPr>
      </p:pic>
      <p:pic>
        <p:nvPicPr>
          <p:cNvPr id="6" name="Obrázek 5" descr="144331614_B976513601Z.1_20150911225520_000_GQQ55SU3G.3-0.jpg"/>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035933" y="2698193"/>
            <a:ext cx="3307727" cy="2207472"/>
          </a:xfrm>
          <a:prstGeom prst="rect">
            <a:avLst/>
          </a:prstGeom>
          <a:ln>
            <a:noFill/>
          </a:ln>
          <a:effectLst>
            <a:softEdge rad="112500"/>
          </a:effectLst>
        </p:spPr>
      </p:pic>
      <p:pic>
        <p:nvPicPr>
          <p:cNvPr id="11" name="Obrázek 10" descr="4ab744869dee9d991a1f814ce7935b3e.jpg"/>
          <p:cNvPicPr>
            <a:picLocks noChangeAspect="1"/>
          </p:cNvPicPr>
          <p:nvPr/>
        </p:nvPicPr>
        <p:blipFill>
          <a:blip r:embed="rId6" cstate="print"/>
          <a:stretch>
            <a:fillRect/>
          </a:stretch>
        </p:blipFill>
        <p:spPr>
          <a:xfrm>
            <a:off x="5429256" y="449242"/>
            <a:ext cx="1857388" cy="2517792"/>
          </a:xfrm>
          <a:prstGeom prst="rect">
            <a:avLst/>
          </a:prstGeom>
          <a:ln>
            <a:noFill/>
          </a:ln>
          <a:effectLst>
            <a:softEdge rad="112500"/>
          </a:effectLst>
        </p:spPr>
      </p:pic>
      <p:pic>
        <p:nvPicPr>
          <p:cNvPr id="14" name="Obrázek 13" descr="Nick_Vujicic.jpg"/>
          <p:cNvPicPr>
            <a:picLocks noChangeAspect="1"/>
          </p:cNvPicPr>
          <p:nvPr/>
        </p:nvPicPr>
        <p:blipFill>
          <a:blip r:embed="rId7" cstate="print"/>
          <a:stretch>
            <a:fillRect/>
          </a:stretch>
        </p:blipFill>
        <p:spPr>
          <a:xfrm>
            <a:off x="108438" y="4148189"/>
            <a:ext cx="3599466" cy="2398144"/>
          </a:xfrm>
          <a:prstGeom prst="rect">
            <a:avLst/>
          </a:prstGeom>
          <a:ln>
            <a:noFill/>
          </a:ln>
          <a:effectLst>
            <a:softEdge rad="112500"/>
          </a:effectLst>
        </p:spPr>
      </p:pic>
      <p:pic>
        <p:nvPicPr>
          <p:cNvPr id="4100" name="Picture 4" descr="On 2nd March 2011, Shahbaz Bhatti, minority affairs minister of Pakistan  was killed. Bhatti had been the recipient of death threats since 2009, when  he spoke in support of Pakistani Xians attacked"/>
          <p:cNvPicPr>
            <a:picLocks noChangeAspect="1" noChangeArrowheads="1"/>
          </p:cNvPicPr>
          <p:nvPr/>
        </p:nvPicPr>
        <p:blipFill>
          <a:blip r:embed="rId8"/>
          <a:srcRect/>
          <a:stretch>
            <a:fillRect/>
          </a:stretch>
        </p:blipFill>
        <p:spPr bwMode="auto">
          <a:xfrm>
            <a:off x="3357554" y="340126"/>
            <a:ext cx="1714512" cy="2517370"/>
          </a:xfrm>
          <a:prstGeom prst="rect">
            <a:avLst/>
          </a:prstGeom>
          <a:ln>
            <a:noFill/>
          </a:ln>
          <a:effectLst>
            <a:softEdge rad="112500"/>
          </a:effectLst>
        </p:spPr>
      </p:pic>
      <p:pic>
        <p:nvPicPr>
          <p:cNvPr id="4102" name="Picture 6" descr="Ultime Notizie: Akash Bashir"/>
          <p:cNvPicPr>
            <a:picLocks noChangeAspect="1" noChangeArrowheads="1"/>
          </p:cNvPicPr>
          <p:nvPr/>
        </p:nvPicPr>
        <p:blipFill>
          <a:blip r:embed="rId9"/>
          <a:srcRect/>
          <a:stretch>
            <a:fillRect/>
          </a:stretch>
        </p:blipFill>
        <p:spPr bwMode="auto">
          <a:xfrm>
            <a:off x="6974069" y="3501008"/>
            <a:ext cx="2169931" cy="2809315"/>
          </a:xfrm>
          <a:prstGeom prst="rect">
            <a:avLst/>
          </a:prstGeom>
          <a:ln>
            <a:noFill/>
          </a:ln>
          <a:effectLst>
            <a:softEdge rad="112500"/>
          </a:effectLst>
        </p:spPr>
      </p:pic>
      <p:pic>
        <p:nvPicPr>
          <p:cNvPr id="16" name="Obrázek 15" descr="nickycruz_06.jpg"/>
          <p:cNvPicPr>
            <a:picLocks noChangeAspect="1"/>
          </p:cNvPicPr>
          <p:nvPr/>
        </p:nvPicPr>
        <p:blipFill>
          <a:blip r:embed="rId10" cstate="print"/>
          <a:stretch>
            <a:fillRect/>
          </a:stretch>
        </p:blipFill>
        <p:spPr>
          <a:xfrm>
            <a:off x="701963" y="1714488"/>
            <a:ext cx="1990739" cy="2714644"/>
          </a:xfrm>
          <a:prstGeom prst="rect">
            <a:avLst/>
          </a:prstGeom>
          <a:ln>
            <a:noFill/>
          </a:ln>
          <a:effectLst>
            <a:softEdge rad="112500"/>
          </a:effectLst>
        </p:spPr>
      </p:pic>
      <p:pic>
        <p:nvPicPr>
          <p:cNvPr id="4106" name="Picture 10" descr="Slovenská dobrovoľníčka Emília Bihariová"/>
          <p:cNvPicPr>
            <a:picLocks noChangeAspect="1" noChangeArrowheads="1"/>
          </p:cNvPicPr>
          <p:nvPr/>
        </p:nvPicPr>
        <p:blipFill>
          <a:blip r:embed="rId11" cstate="print"/>
          <a:srcRect l="29054" r="10900"/>
          <a:stretch>
            <a:fillRect/>
          </a:stretch>
        </p:blipFill>
        <p:spPr bwMode="auto">
          <a:xfrm>
            <a:off x="4746956" y="4337688"/>
            <a:ext cx="2212258" cy="2517360"/>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12391764_767543386681173_2827549231088575546_n.jpg"/>
          <p:cNvPicPr>
            <a:picLocks noChangeAspect="1"/>
          </p:cNvPicPr>
          <p:nvPr/>
        </p:nvPicPr>
        <p:blipFill>
          <a:blip r:embed="rId3" cstate="print">
            <a:duotone>
              <a:prstClr val="black"/>
              <a:schemeClr val="accent6">
                <a:lumMod val="40000"/>
                <a:lumOff val="60000"/>
                <a:tint val="45000"/>
                <a:satMod val="400000"/>
              </a:schemeClr>
            </a:duotone>
            <a:lum contrast="20000"/>
          </a:blip>
          <a:stretch>
            <a:fillRect/>
          </a:stretch>
        </p:blipFill>
        <p:spPr>
          <a:xfrm>
            <a:off x="3579148" y="214290"/>
            <a:ext cx="5564852" cy="6286544"/>
          </a:xfrm>
          <a:prstGeom prst="rect">
            <a:avLst/>
          </a:prstGeom>
          <a:ln>
            <a:noFill/>
          </a:ln>
          <a:effectLst>
            <a:softEdge rad="112500"/>
          </a:effectLst>
        </p:spPr>
      </p:pic>
      <p:sp>
        <p:nvSpPr>
          <p:cNvPr id="3" name="BlokTextu 2"/>
          <p:cNvSpPr txBox="1"/>
          <p:nvPr/>
        </p:nvSpPr>
        <p:spPr>
          <a:xfrm>
            <a:off x="214282" y="0"/>
            <a:ext cx="3143272" cy="6309420"/>
          </a:xfrm>
          <a:prstGeom prst="rect">
            <a:avLst/>
          </a:prstGeom>
          <a:noFill/>
        </p:spPr>
        <p:txBody>
          <a:bodyPr wrap="square" rtlCol="0">
            <a:spAutoFit/>
          </a:bodyPr>
          <a:lstStyle/>
          <a:p>
            <a:pPr algn="ct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„Všetci hovoria,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že láska zraňuje,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ale to nie je pravda. </a:t>
            </a:r>
          </a:p>
          <a:p>
            <a:pPr algn="ct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Osamelosť zraňuje, odmietnutie zraňuje, strata niekoho zraňuje, závisť zraňuje.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Všetci si pletú tieto veci s láskou, ale v skutočnosti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je láska jediná vec na tomto svete, ktorá zakrýva všetku bolesť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 spôsobuje, že sa niekto opäť cíti úžasne. </a:t>
            </a:r>
          </a:p>
          <a:p>
            <a:pPr algn="ctr"/>
            <a: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0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Láska je jediná vec </a:t>
            </a:r>
            <a:b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na svete, ktorá nezraňuje.“</a:t>
            </a:r>
            <a:endParaRPr lang="sk-SK" sz="2000" i="1"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57158" y="5000636"/>
            <a:ext cx="8286808" cy="1384995"/>
          </a:xfrm>
          <a:prstGeom prst="rect">
            <a:avLst/>
          </a:prstGeom>
        </p:spPr>
        <p:txBody>
          <a:bodyPr wrap="square">
            <a:spAutoFit/>
          </a:bodyPr>
          <a:lstStyle/>
          <a:p>
            <a:r>
              <a:rPr lang="sk-SK"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„Tvoj život je Boží dar pre teba. </a:t>
            </a:r>
            <a:br>
              <a:rPr lang="sk-SK"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To, čo s ním urobíš, je tvoj dar Bohu.“</a:t>
            </a:r>
          </a:p>
          <a:p>
            <a:r>
              <a:rPr lang="sk-SK" sz="2800" i="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sz="1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(kardinál </a:t>
            </a:r>
            <a:r>
              <a:rPr lang="sk-SK" sz="16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Hans</a:t>
            </a:r>
            <a:r>
              <a:rPr lang="sk-SK" sz="1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t>
            </a:r>
            <a:r>
              <a:rPr lang="sk-SK" sz="16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Urs</a:t>
            </a:r>
            <a:r>
              <a:rPr lang="sk-SK" sz="16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von </a:t>
            </a:r>
            <a:r>
              <a:rPr lang="sk-SK" sz="1600" dirty="0" err="1"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Balthasar</a:t>
            </a:r>
            <a:r>
              <a:rPr lang="sk-SK" sz="16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a:t>
            </a:r>
            <a:endParaRPr lang="sk-SK" sz="2800" dirty="0">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pic>
        <p:nvPicPr>
          <p:cNvPr id="2050" name="Picture 2" descr="Take Jesus' Hand and Follow | worldchallenge.org"/>
          <p:cNvPicPr>
            <a:picLocks noChangeAspect="1" noChangeArrowheads="1"/>
          </p:cNvPicPr>
          <p:nvPr/>
        </p:nvPicPr>
        <p:blipFill>
          <a:blip r:embed="rId3"/>
          <a:srcRect/>
          <a:stretch>
            <a:fillRect/>
          </a:stretch>
        </p:blipFill>
        <p:spPr bwMode="auto">
          <a:xfrm>
            <a:off x="1000100" y="214290"/>
            <a:ext cx="8143900" cy="4751629"/>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467544" y="3933056"/>
            <a:ext cx="8229600" cy="1143000"/>
          </a:xfrm>
        </p:spPr>
        <p:txBody>
          <a:bodyPr>
            <a:normAutofit fontScale="90000"/>
          </a:bodyPr>
          <a:lstStyle/>
          <a:p>
            <a:r>
              <a:rPr lang="sk-SK" sz="4000" b="1"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Otázky na reflexiu (do skupiniek):</a:t>
            </a:r>
            <a:r>
              <a:rPr lang="sk-SK"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1. Povedz aspoň tri ciele, najdôležitejšie veci,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ktoré by si chcel v živote dosiahnuť.</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2. Ak sa dnes pozrieš na to, ako žiješ, ako by si opísal to, pre čo dnes žiješ? Súvisí to nejako aj s tým, čo si uviedol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 predchádzajúcej odpovedi?</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3. V čom by si chcel svoj život zmeniť?</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400" i="1" spc="3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4. Oslovila ťa niektorá z uvedených osobností?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V čom by podľa teba mohla inšpirovať ľudí dnes?</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5. Prečo niektorí ľudia žijú vlastný život ako obetu </a:t>
            </a:r>
            <a:b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br>
            <a:r>
              <a:rPr lang="sk-SK" sz="2400" i="1" spc="3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pre druhých? Odkiaľ na to berú silu?</a:t>
            </a:r>
            <a:r>
              <a:rPr lang="sk-SK" sz="2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24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sk-SK" sz="24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24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sk-SK"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sk-SK"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sk-SK"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sk-SK"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r>
              <a:rPr lang="sk-SK"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t/>
            </a:r>
            <a:br>
              <a:rPr lang="sk-SK"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rPr>
            </a:br>
            <a:endParaRPr lang="sk-SK" sz="4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1">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06518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405</Words>
  <Application>Microsoft Office PowerPoint</Application>
  <PresentationFormat>Předvádění na obrazovce (4:3)</PresentationFormat>
  <Paragraphs>47</Paragraphs>
  <Slides>8</Slides>
  <Notes>7</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Motív Office</vt:lpstr>
      <vt:lpstr>máš Zmysel života vo svojich rukách?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Otázky na reflexiu (do skupiniek):  1. Povedz aspoň tri ciele, najdôležitejšie veci,  ktoré by si chcel v živote dosiahnuť.  2. Ak sa dnes pozrieš na to, ako žiješ, ako by si opísal to, pre čo dnes žiješ? Súvisí to nejako aj s tým, čo si uviedol  v predchádzajúcej odpovedi?  3. V čom by si chcel svoj život zmeniť?  4. Oslovila ťa niektorá z uvedených osobností?   V čom by podľa teba mohla inšpirovať ľudí dnes?  5. Prečo niektorí ľudia žijú vlastný život ako obetu  pre druhých? Odkiaľ na to berú silu?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Jedinečnosť kresťanskej viery</dc:title>
  <dc:creator>daniel</dc:creator>
  <cp:lastModifiedBy>DKU_DANO</cp:lastModifiedBy>
  <cp:revision>131</cp:revision>
  <dcterms:created xsi:type="dcterms:W3CDTF">2015-08-26T15:47:45Z</dcterms:created>
  <dcterms:modified xsi:type="dcterms:W3CDTF">2024-09-10T13:06:01Z</dcterms:modified>
</cp:coreProperties>
</file>