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9" r:id="rId2"/>
    <p:sldId id="270" r:id="rId3"/>
    <p:sldId id="260" r:id="rId4"/>
    <p:sldId id="257" r:id="rId5"/>
    <p:sldId id="272" r:id="rId6"/>
    <p:sldId id="271" r:id="rId7"/>
    <p:sldId id="268" r:id="rId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16" autoAdjust="0"/>
  </p:normalViewPr>
  <p:slideViewPr>
    <p:cSldViewPr>
      <p:cViewPr>
        <p:scale>
          <a:sx n="75" d="100"/>
          <a:sy n="75" d="100"/>
        </p:scale>
        <p:origin x="-14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48D8E-E37A-4CE6-B998-5DA96F613E9B}" type="datetimeFigureOut">
              <a:rPr lang="sk-SK" smtClean="0"/>
              <a:pPr/>
              <a:t>10. 9. 2024</a:t>
            </a:fld>
            <a:endParaRPr lang="sk-SK"/>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9BF57-38DA-4574-892F-531C5A87C949}" type="slidenum">
              <a:rPr lang="sk-SK" smtClean="0"/>
              <a:pPr/>
              <a:t>‹#›</a:t>
            </a:fld>
            <a:endParaRPr lang="sk-SK"/>
          </a:p>
        </p:txBody>
      </p:sp>
    </p:spTree>
    <p:extLst>
      <p:ext uri="{BB962C8B-B14F-4D97-AF65-F5344CB8AC3E}">
        <p14:creationId xmlns:p14="http://schemas.microsoft.com/office/powerpoint/2010/main" val="194608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N1cCloSa9i8&amp;ab_channel=NirmalSuranjan%2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1" i="1" kern="1200" dirty="0" smtClean="0">
                <a:solidFill>
                  <a:schemeClr val="tx1"/>
                </a:solidFill>
                <a:effectLst/>
                <a:latin typeface="+mn-lt"/>
                <a:ea typeface="+mn-ea"/>
                <a:cs typeface="+mn-cs"/>
              </a:rPr>
              <a:t>„To najlepšie na koniec“</a:t>
            </a:r>
            <a:r>
              <a:rPr lang="sk-SK" sz="1200" b="1" kern="1200" dirty="0" smtClean="0">
                <a:solidFill>
                  <a:schemeClr val="tx1"/>
                </a:solidFill>
                <a:effectLst/>
                <a:latin typeface="+mn-lt"/>
                <a:ea typeface="+mn-ea"/>
                <a:cs typeface="+mn-cs"/>
              </a:rPr>
              <a:t>  - </a:t>
            </a:r>
            <a:r>
              <a:rPr lang="sk-SK" sz="1200" kern="1200" dirty="0" smtClean="0">
                <a:solidFill>
                  <a:schemeClr val="tx1"/>
                </a:solidFill>
                <a:effectLst/>
                <a:latin typeface="+mn-lt"/>
                <a:ea typeface="+mn-ea"/>
                <a:cs typeface="+mn-cs"/>
              </a:rPr>
              <a:t>tieto slová v nás dokážu vzbudiť záujem a udržať našu pozornosť. Pripravujú nás očakávať niečo výnimočné. Mnoho filmov a zábavných relácií má presne túto snahu – voviesť nás do očakávania, že všetko, čo sa doteraz odohralo, je len prípravou na to, čo má prísť pred samotným koncom. </a:t>
            </a:r>
          </a:p>
          <a:p>
            <a:r>
              <a:rPr lang="sk-SK" sz="1200" kern="1200" dirty="0" smtClean="0">
                <a:solidFill>
                  <a:schemeClr val="tx1"/>
                </a:solidFill>
                <a:effectLst/>
                <a:latin typeface="+mn-lt"/>
                <a:ea typeface="+mn-ea"/>
                <a:cs typeface="+mn-cs"/>
              </a:rPr>
              <a:t>Niečo podobné sa deje aj vtedy, keď sa človek rozhodne spísať svoj životný testament - závet. V ňom uvedie svoj odkaz, svoje posledné priania a všetko, čo vlastnil, zanechá najbližším a tým, ktorých miloval. Pri dedičskom konaní sa pozostalí členovia rodiny dozvedia, aká bola jeho posledná vôľa a ako im rozdelil majetok.</a:t>
            </a:r>
          </a:p>
          <a:p>
            <a:r>
              <a:rPr lang="sk-SK" b="1" i="0" baseline="0" dirty="0" smtClean="0"/>
              <a:t>Vypočuť si takýto testament je mimoriadne silným okamihom z troch dôvodov:</a:t>
            </a:r>
          </a:p>
          <a:p>
            <a:pPr marL="228600" indent="-228600">
              <a:buAutoNum type="arabicPeriod"/>
            </a:pPr>
            <a:r>
              <a:rPr lang="sk-SK" b="0" i="0" baseline="0" dirty="0" smtClean="0"/>
              <a:t>Ešte raz tu zaznejú slová niekoho, kto už nie je medzi nami. Sú to slová, ktoré sú v tejto chvíli odpečatené a ktoré doteraz nikto nikdy nepočul;</a:t>
            </a:r>
          </a:p>
          <a:p>
            <a:pPr marL="228600" indent="-228600">
              <a:buAutoNum type="arabicPeriod"/>
            </a:pPr>
            <a:r>
              <a:rPr lang="sk-SK" b="0" i="0" baseline="0" dirty="0" smtClean="0"/>
              <a:t>V týchto slovách sú ukryté nielen dary toho najlepšieho, čo pozostalý zanecháva svojim najdrahším, ale aj nezabudnuteľné posolstvo pre jeho príbuzných;</a:t>
            </a:r>
          </a:p>
          <a:p>
            <a:pPr marL="228600" indent="-228600">
              <a:buAutoNum type="arabicPeriod"/>
            </a:pPr>
            <a:r>
              <a:rPr lang="sk-SK" b="0" i="0" baseline="0" dirty="0" smtClean="0"/>
              <a:t>Obsah týchto slov je zároveň pamiatkou, ktorá bude život jeho príbuzných sprevádzať navždy;</a:t>
            </a:r>
            <a:endParaRPr lang="sk-SK" b="0" dirty="0"/>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2</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0" dirty="0" smtClean="0"/>
              <a:t>Takýto silný moment prežívali počas poslednej večere aj apoštoli. Zakúsili chvíle</a:t>
            </a:r>
            <a:r>
              <a:rPr lang="sk-SK" b="0" baseline="0" dirty="0" smtClean="0"/>
              <a:t> Ježišovho testamentu – toho najlepšieho, toho najdrahšieho, toho najvzácnejšieho, čo mal. Každé gesto a každé slovo malo hlboký zmysel. Môžeme si to teraz trochu priblížiť cez toto video:</a:t>
            </a:r>
          </a:p>
          <a:p>
            <a:r>
              <a:rPr lang="sk-SK" b="1" u="sng" baseline="0" dirty="0" smtClean="0"/>
              <a:t>Video – Posledná večera</a:t>
            </a:r>
            <a:r>
              <a:rPr lang="sk-SK" b="1" u="none" baseline="0" dirty="0" smtClean="0"/>
              <a:t> </a:t>
            </a:r>
            <a:r>
              <a:rPr lang="sk-SK" b="0" u="none" baseline="0" dirty="0" smtClean="0"/>
              <a:t>- </a:t>
            </a:r>
            <a:r>
              <a:rPr lang="sk-SK" b="1" u="none" baseline="0" dirty="0" smtClean="0"/>
              <a:t>https://www.youtube.com/watch?v=ziebfN81wsU&amp;feature=youtu.be</a:t>
            </a:r>
          </a:p>
          <a:p>
            <a:endParaRPr lang="sk-SK" b="1" u="sng" dirty="0" smtClean="0"/>
          </a:p>
          <a:p>
            <a:r>
              <a:rPr lang="sk-SK" b="0" u="none" dirty="0" smtClean="0"/>
              <a:t>Sv. Ján v</a:t>
            </a:r>
            <a:r>
              <a:rPr lang="sk-SK" b="0" u="none" baseline="0" dirty="0" smtClean="0"/>
              <a:t> </a:t>
            </a:r>
            <a:r>
              <a:rPr lang="sk-SK" b="0" u="none" dirty="0" smtClean="0"/>
              <a:t>evanjeliu</a:t>
            </a:r>
            <a:r>
              <a:rPr lang="sk-SK" b="0" u="none" baseline="0" dirty="0" smtClean="0"/>
              <a:t> hovorí, že </a:t>
            </a:r>
            <a:r>
              <a:rPr lang="sk-SK" b="0" u="none" baseline="0" dirty="0" smtClean="0"/>
              <a:t>Ježiš </a:t>
            </a:r>
            <a:r>
              <a:rPr lang="sk-SK" b="0" u="none" baseline="0" dirty="0" smtClean="0"/>
              <a:t>miloval svojich</a:t>
            </a:r>
            <a:r>
              <a:rPr lang="sk-SK" b="0" u="none" baseline="0" dirty="0" smtClean="0"/>
              <a:t>, a preto ich </a:t>
            </a:r>
            <a:r>
              <a:rPr lang="sk-SK" b="0" u="none" baseline="0" dirty="0" smtClean="0"/>
              <a:t>miloval </a:t>
            </a:r>
            <a:r>
              <a:rPr lang="sk-SK" b="0" u="none" baseline="0" dirty="0" smtClean="0"/>
              <a:t>do </a:t>
            </a:r>
            <a:r>
              <a:rPr lang="sk-SK" b="0" u="none" baseline="0" dirty="0" smtClean="0"/>
              <a:t>krajnosti (</a:t>
            </a:r>
            <a:r>
              <a:rPr lang="sk-SK" b="0" u="none" baseline="0" dirty="0" err="1" smtClean="0"/>
              <a:t>porov</a:t>
            </a:r>
            <a:r>
              <a:rPr lang="sk-SK" b="0" u="none" baseline="0" dirty="0" smtClean="0"/>
              <a:t>. </a:t>
            </a:r>
            <a:r>
              <a:rPr lang="sk-SK" b="0" u="none" baseline="0" dirty="0" err="1" smtClean="0"/>
              <a:t>Jn</a:t>
            </a:r>
            <a:r>
              <a:rPr lang="sk-SK" b="0" u="none" baseline="0" dirty="0" smtClean="0"/>
              <a:t> 13, 1). Čo podľa vás tieto slová znamenajú? – </a:t>
            </a:r>
            <a:r>
              <a:rPr lang="sk-SK" b="1" u="none" baseline="0" dirty="0" smtClean="0"/>
              <a:t>diskusia</a:t>
            </a:r>
            <a:r>
              <a:rPr lang="sk-SK" b="0" u="none" baseline="0" dirty="0" smtClean="0"/>
              <a:t>.</a:t>
            </a:r>
            <a:r>
              <a:rPr lang="sk-SK" b="1" u="none" baseline="0" dirty="0" smtClean="0"/>
              <a:t/>
            </a:r>
            <a:br>
              <a:rPr lang="sk-SK" b="1" u="none" baseline="0" dirty="0" smtClean="0"/>
            </a:br>
            <a:r>
              <a:rPr lang="sk-SK" sz="1200" kern="1200" dirty="0" smtClean="0">
                <a:solidFill>
                  <a:schemeClr val="tx1"/>
                </a:solidFill>
                <a:effectLst/>
                <a:latin typeface="+mn-lt"/>
                <a:ea typeface="+mn-ea"/>
                <a:cs typeface="+mn-cs"/>
              </a:rPr>
              <a:t>Ježišova láska nie je povrchná ani plytká, ako je mnohokrát naša ľudská láska. Jeho láska nezávisí od momentálnych emócií a neriadi sa zákonom obchodu – ja ťa budem milovať, keď ty ma budeš milovať... Ježišova láska sa neriadi podmienkami tohto sveta, ale</a:t>
            </a:r>
            <a:r>
              <a:rPr lang="sk-SK" sz="1200" b="1" kern="1200" dirty="0" smtClean="0">
                <a:solidFill>
                  <a:schemeClr val="tx1"/>
                </a:solidFill>
                <a:effectLst/>
                <a:latin typeface="+mn-lt"/>
                <a:ea typeface="+mn-ea"/>
                <a:cs typeface="+mn-cs"/>
              </a:rPr>
              <a:t> ide do krajnosti, v ktorej sa zrieka svojho vlastného života. </a:t>
            </a:r>
            <a:r>
              <a:rPr lang="sk-SK" sz="1200" kern="1200" dirty="0" smtClean="0">
                <a:solidFill>
                  <a:schemeClr val="tx1"/>
                </a:solidFill>
                <a:effectLst/>
                <a:latin typeface="+mn-lt"/>
                <a:ea typeface="+mn-ea"/>
                <a:cs typeface="+mn-cs"/>
              </a:rPr>
              <a:t>Ježiš hovorí učeníkom (teda aj nám), aby sme sa milovali navzájom, ako nás miluje on sám. </a:t>
            </a:r>
          </a:p>
          <a:p>
            <a:r>
              <a:rPr lang="sk-SK" sz="1200" kern="1200" dirty="0" smtClean="0">
                <a:solidFill>
                  <a:schemeClr val="tx1"/>
                </a:solidFill>
                <a:effectLst/>
                <a:latin typeface="+mn-lt"/>
                <a:ea typeface="+mn-ea"/>
                <a:cs typeface="+mn-cs"/>
              </a:rPr>
              <a:t>Doteraz možno mali v úcte iba svojich príbuzných a príslušníkov vlastného národa. Teraz im však Ježiš hovorí, aby milovali tak, ako miluje on – do krajnosti – a nie iba vlastných, ale </a:t>
            </a:r>
            <a:r>
              <a:rPr lang="sk-SK" sz="1200" b="1" kern="1200" dirty="0" smtClean="0">
                <a:solidFill>
                  <a:schemeClr val="tx1"/>
                </a:solidFill>
                <a:effectLst/>
                <a:latin typeface="+mn-lt"/>
                <a:ea typeface="+mn-ea"/>
                <a:cs typeface="+mn-cs"/>
              </a:rPr>
              <a:t>všetkých bez rozdielu</a:t>
            </a:r>
            <a:r>
              <a:rPr lang="sk-SK" sz="1200" kern="1200" dirty="0" smtClean="0">
                <a:solidFill>
                  <a:schemeClr val="tx1"/>
                </a:solidFill>
                <a:effectLst/>
                <a:latin typeface="+mn-lt"/>
                <a:ea typeface="+mn-ea"/>
                <a:cs typeface="+mn-cs"/>
              </a:rPr>
              <a:t>. Takáto l</a:t>
            </a:r>
            <a:r>
              <a:rPr lang="sk-SK" sz="1200" b="1" kern="1200" dirty="0" smtClean="0">
                <a:solidFill>
                  <a:schemeClr val="tx1"/>
                </a:solidFill>
                <a:effectLst/>
                <a:latin typeface="+mn-lt"/>
                <a:ea typeface="+mn-ea"/>
                <a:cs typeface="+mn-cs"/>
              </a:rPr>
              <a:t>áska života je odteraz autentickým svedectvom Ježišovho učeníka. </a:t>
            </a:r>
            <a:br>
              <a:rPr lang="sk-SK" sz="1200" b="1"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Ján ďalej opisuje, ako Ježiš umýva apoštolom nohy. Umývanie nôh bola ponižujúca práca určená otrokom. Ježiš chce cez toto nezabudnuteľné gesto naučiť svojich učeníkov obrovskej pokore pri službe. Majú si navzájom slúžiť v láske, v akej im slúžil ich Pán. Toto gesto sa apoštolom hlboko zarylo do ich sŕdc </a:t>
            </a:r>
            <a:r>
              <a:rPr lang="sk-SK" sz="1200" kern="1200" dirty="0" smtClean="0">
                <a:solidFill>
                  <a:schemeClr val="tx1"/>
                </a:solidFill>
                <a:effectLst/>
                <a:latin typeface="+mn-lt"/>
                <a:ea typeface="+mn-ea"/>
                <a:cs typeface="+mn-cs"/>
              </a:rPr>
              <a:t>naveky. </a:t>
            </a:r>
            <a:r>
              <a:rPr lang="sk-SK" sz="1200" kern="1200" dirty="0" smtClean="0">
                <a:solidFill>
                  <a:schemeClr val="tx1"/>
                </a:solidFill>
                <a:effectLst/>
                <a:latin typeface="+mn-lt"/>
                <a:ea typeface="+mn-ea"/>
                <a:cs typeface="+mn-cs"/>
              </a:rPr>
              <a:t>Aj Peter, ktorý jediný zaprotestoval, sa musel podvoliť umytiu. Nechcel totiž pripustiť, aby mu jeho Pán slúžil ako otrok. Ježiš mu však povedal, že ak ho neumyje, nemôže mať s ním podiel. Inými slovami, ak by mu Ježiš týmto skutkom lásky neposlúžil, Peter by možno nikdy nepochopil, akú obrovskú pokoru a odhodlanosť pre službu potrebuje pravý Kristov učeník. </a:t>
            </a:r>
            <a:r>
              <a:rPr lang="sk-SK" sz="1200" b="1" kern="1200" dirty="0" smtClean="0">
                <a:solidFill>
                  <a:schemeClr val="tx1"/>
                </a:solidFill>
                <a:effectLst/>
                <a:latin typeface="+mn-lt"/>
                <a:ea typeface="+mn-ea"/>
                <a:cs typeface="+mn-cs"/>
              </a:rPr>
              <a:t>Tento skutok mal väčšiu silu ako tisíce slov a je odkazom pre každého, kto chce Ježiša nasledovať.  </a:t>
            </a:r>
            <a:endParaRPr lang="sk-SK" sz="1200" kern="1200" dirty="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3</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Prichádza veľkonočná večera a Ježiš zrazu robí niečo zvláštne, pričom vyslovuje akési tajomné slová: </a:t>
            </a:r>
            <a:r>
              <a:rPr lang="sk-SK" sz="1200" i="1" kern="1200" dirty="0" smtClean="0">
                <a:solidFill>
                  <a:schemeClr val="tx1"/>
                </a:solidFill>
                <a:effectLst/>
                <a:latin typeface="+mn-lt"/>
                <a:ea typeface="+mn-ea"/>
                <a:cs typeface="+mn-cs"/>
              </a:rPr>
              <a:t>„Toto je moje telo, ktoré sa dáva za vás. Toto robte na moju pamiatku.“ </a:t>
            </a:r>
            <a:r>
              <a:rPr lang="sk-SK" sz="1200" kern="1200" dirty="0" smtClean="0">
                <a:solidFill>
                  <a:schemeClr val="tx1"/>
                </a:solidFill>
                <a:effectLst/>
                <a:latin typeface="+mn-lt"/>
                <a:ea typeface="+mn-ea"/>
                <a:cs typeface="+mn-cs"/>
              </a:rPr>
              <a:t>Potom vzal kalich a povedal</a:t>
            </a:r>
            <a:r>
              <a:rPr lang="sk-SK" sz="1200" i="1" kern="1200" dirty="0" smtClean="0">
                <a:solidFill>
                  <a:schemeClr val="tx1"/>
                </a:solidFill>
                <a:effectLst/>
                <a:latin typeface="+mn-lt"/>
                <a:ea typeface="+mn-ea"/>
                <a:cs typeface="+mn-cs"/>
              </a:rPr>
              <a:t>: „Tento kalich je nová zmluva v mojej krvi, ktorá sa vylieva za vás“ </a:t>
            </a:r>
            <a:r>
              <a:rPr lang="sk-SK" sz="1200" kern="1200" dirty="0" smtClean="0">
                <a:solidFill>
                  <a:schemeClr val="tx1"/>
                </a:solidFill>
                <a:effectLst/>
                <a:latin typeface="+mn-lt"/>
                <a:ea typeface="+mn-ea"/>
                <a:cs typeface="+mn-cs"/>
              </a:rPr>
              <a:t>(</a:t>
            </a:r>
            <a:r>
              <a:rPr lang="sk-SK" sz="1200" kern="1200" dirty="0" err="1" smtClean="0">
                <a:solidFill>
                  <a:schemeClr val="tx1"/>
                </a:solidFill>
                <a:effectLst/>
                <a:latin typeface="+mn-lt"/>
                <a:ea typeface="+mn-ea"/>
                <a:cs typeface="+mn-cs"/>
              </a:rPr>
              <a:t>porov</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Lk</a:t>
            </a:r>
            <a:r>
              <a:rPr lang="sk-SK" sz="1200" kern="1200" dirty="0" smtClean="0">
                <a:solidFill>
                  <a:schemeClr val="tx1"/>
                </a:solidFill>
                <a:effectLst/>
                <a:latin typeface="+mn-lt"/>
                <a:ea typeface="+mn-ea"/>
                <a:cs typeface="+mn-cs"/>
              </a:rPr>
              <a:t> 22, 19-20). Pri týchto slovách sa zrodili dve sviatosti – eucharistia a kňazstvo. Nebolo k tomu treba nejaké viditeľné zázraky. Stačilo len Ježišovo slovo.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A jeho slovo má moc </a:t>
            </a:r>
            <a:r>
              <a:rPr lang="sk-SK" sz="1200" kern="1200" smtClean="0">
                <a:solidFill>
                  <a:schemeClr val="tx1"/>
                </a:solidFill>
                <a:effectLst/>
                <a:latin typeface="+mn-lt"/>
                <a:ea typeface="+mn-ea"/>
                <a:cs typeface="+mn-cs"/>
              </a:rPr>
              <a:t>aj </a:t>
            </a:r>
            <a:r>
              <a:rPr lang="sk-SK" sz="1200" kern="1200" smtClean="0">
                <a:solidFill>
                  <a:schemeClr val="tx1"/>
                </a:solidFill>
                <a:effectLst/>
                <a:latin typeface="+mn-lt"/>
                <a:ea typeface="+mn-ea"/>
                <a:cs typeface="+mn-cs"/>
              </a:rPr>
              <a:t>dnes, </a:t>
            </a:r>
            <a:r>
              <a:rPr lang="sk-SK" sz="1200" kern="1200" dirty="0" smtClean="0">
                <a:solidFill>
                  <a:schemeClr val="tx1"/>
                </a:solidFill>
                <a:effectLst/>
                <a:latin typeface="+mn-lt"/>
                <a:ea typeface="+mn-ea"/>
                <a:cs typeface="+mn-cs"/>
              </a:rPr>
              <a:t>a tak keď </a:t>
            </a:r>
            <a:r>
              <a:rPr lang="sk-SK" sz="1200" kern="1200" dirty="0" smtClean="0">
                <a:solidFill>
                  <a:schemeClr val="tx1"/>
                </a:solidFill>
                <a:effectLst/>
                <a:latin typeface="+mn-lt"/>
                <a:ea typeface="+mn-ea"/>
                <a:cs typeface="+mn-cs"/>
              </a:rPr>
              <a:t>kňaz požehná chlieb a víno a vysloví nad nimi tieto slová, živý Ježiš sa stáva chlebom a jeho krv si berie podobu vína, aby sa dal ako pokrm a posila pre učeníkov. </a:t>
            </a:r>
            <a:r>
              <a:rPr lang="sk-SK" sz="1200" b="1" kern="1200" dirty="0" smtClean="0">
                <a:solidFill>
                  <a:schemeClr val="tx1"/>
                </a:solidFill>
                <a:effectLst/>
                <a:latin typeface="+mn-lt"/>
                <a:ea typeface="+mn-ea"/>
                <a:cs typeface="+mn-cs"/>
              </a:rPr>
              <a:t>Tak sa aj my meníme na Božieho Syna, ktorý v nás žije, dýcha, trpí a putuje, hľadajúc stratené deti Boha v tomto zmätenom svete. </a:t>
            </a:r>
            <a:endParaRPr lang="sk-SK" sz="1200" kern="1200" dirty="0" smtClean="0">
              <a:solidFill>
                <a:schemeClr val="tx1"/>
              </a:solidFill>
              <a:effectLst/>
              <a:latin typeface="+mn-lt"/>
              <a:ea typeface="+mn-ea"/>
              <a:cs typeface="+mn-cs"/>
            </a:endParaRPr>
          </a:p>
          <a:p>
            <a:pPr>
              <a:buFontTx/>
              <a:buNone/>
            </a:pPr>
            <a:r>
              <a:rPr lang="sk-SK" b="0" i="0" baseline="0" dirty="0" smtClean="0"/>
              <a:t>Je to príbeh ako v tých rozprávkach, kde sa kráľ prezlečie za žobráka a usiluje sa získať srdce svojej milovanej v tejto podobe, aby mal istotu, že ho jeho vyvolená bude milovať nie kvôli korune, ale kvôli nemu samému. Aj Boh si berie odev chleba a vína, aby si získal tvoju lásku a aby si ho miloval kvôli nemu samému.    </a:t>
            </a:r>
          </a:p>
          <a:p>
            <a:pPr>
              <a:buFontTx/>
              <a:buNone/>
            </a:pPr>
            <a:r>
              <a:rPr lang="sk-SK" b="1" i="0" baseline="0" dirty="0" smtClean="0"/>
              <a:t>Eucharistia, to je živý Ježiš, skutočný Život, to je to najdrahšie a najlepšie, čo nám tu sám Boh zanechal. </a:t>
            </a:r>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4</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sz="1200" b="1" kern="1200" dirty="0" smtClean="0">
                <a:solidFill>
                  <a:schemeClr val="tx1"/>
                </a:solidFill>
                <a:effectLst/>
                <a:latin typeface="+mn-lt"/>
                <a:ea typeface="+mn-ea"/>
                <a:cs typeface="+mn-cs"/>
              </a:rPr>
              <a:t>Slávenie Eucharistie je predzvesťou svadobnej hostiny Lásky. </a:t>
            </a:r>
            <a:r>
              <a:rPr lang="sk-SK" sz="1200" kern="1200" dirty="0" smtClean="0">
                <a:solidFill>
                  <a:schemeClr val="tx1"/>
                </a:solidFill>
                <a:effectLst/>
                <a:latin typeface="+mn-lt"/>
                <a:ea typeface="+mn-ea"/>
                <a:cs typeface="+mn-cs"/>
              </a:rPr>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Ak si už niekedy bol na svadbe, vieš si to predstaviť: vynikajúce koláče, fantastické jedlá, pozvaní hostia, nádherná výzdoba, lahodné vína, veselá hudba,... Skrátka oslava so všetkým, čo k tomu patrí. Ale tými najdôležitejšími osobami na oslave je ženích a nevesta, bez nich by to celé nemalo zmysel.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Na eucharistickej hostine si to ty a Ježiš. Ty si láskou jeho srdca. Cez obetu kríža ti zjavuje krásu svojej lásky a cez Eucharistiu vlieva svoj život do teba. Práve TY, si bol pozvaný, teba zavolal, na tvoje dvere zaklopal. Ak ho odmietneš, nebude ťa otravne presviedčať. Zdvorilo počká, či v sebe nájdeš odvahu a rozmyslíš si to. A ak jeho pozvanie prijmeš, vtedy ochutnáš, čo naozaj je práva Láska, čo je to milovať a byť milovaným. </a:t>
            </a:r>
          </a:p>
          <a:p>
            <a:r>
              <a:rPr lang="sk-SK" sz="1200" kern="1200" dirty="0" smtClean="0">
                <a:solidFill>
                  <a:schemeClr val="tx1"/>
                </a:solidFill>
                <a:effectLst/>
                <a:latin typeface="+mn-lt"/>
                <a:ea typeface="+mn-ea"/>
                <a:cs typeface="+mn-cs"/>
              </a:rPr>
              <a:t>Už viac ako 2000 rokov neprešiel na tomto svete deň, v ktorom by nebola eucharistická hostina. Dnes neprejde dokonca ani minúta, ani sekunda, v ktorej by nebola vo svete slávená Eucharistia. </a:t>
            </a:r>
            <a:r>
              <a:rPr lang="sk-SK" sz="1200" b="1" kern="1200" dirty="0" smtClean="0">
                <a:solidFill>
                  <a:schemeClr val="tx1"/>
                </a:solidFill>
                <a:effectLst/>
                <a:latin typeface="+mn-lt"/>
                <a:ea typeface="+mn-ea"/>
                <a:cs typeface="+mn-cs"/>
              </a:rPr>
              <a:t>Táto hostina je očakávaním plnosti, keď sa Ježiš vráti a uvidíme ho z tváre do tváre.</a:t>
            </a:r>
            <a:r>
              <a:rPr lang="sk-SK" sz="1200" kern="1200" dirty="0" smtClean="0">
                <a:solidFill>
                  <a:schemeClr val="tx1"/>
                </a:solidFill>
                <a:effectLst/>
                <a:latin typeface="+mn-lt"/>
                <a:ea typeface="+mn-ea"/>
                <a:cs typeface="+mn-cs"/>
              </a:rPr>
              <a:t> Radosť, ktorú budeme prežívať, nám už nikto nevezme a bude trvať večne ako ráno, ktoré nepozná večer a ako deň, v ktorom niet noci a tmy. </a:t>
            </a:r>
          </a:p>
          <a:p>
            <a:r>
              <a:rPr lang="sk-SK" sz="1200" kern="1200" dirty="0" smtClean="0">
                <a:solidFill>
                  <a:schemeClr val="tx1"/>
                </a:solidFill>
                <a:effectLst/>
                <a:latin typeface="+mn-lt"/>
                <a:ea typeface="+mn-ea"/>
                <a:cs typeface="+mn-cs"/>
              </a:rPr>
              <a:t>Bude to niečo fantastické, čo si nik z nás nedokáže ani predstaviť. A v skrytej podobe sa to celé odohráva už dnes počas každej svätej omše. </a:t>
            </a:r>
            <a:endParaRPr lang="sk-SK"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5</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Byť prítomným na slávení eucharistie je veľký dar. </a:t>
            </a:r>
            <a:r>
              <a:rPr lang="sk-SK" sz="1200" b="1" kern="1200" dirty="0" smtClean="0">
                <a:solidFill>
                  <a:schemeClr val="tx1"/>
                </a:solidFill>
                <a:effectLst/>
                <a:latin typeface="+mn-lt"/>
                <a:ea typeface="+mn-ea"/>
                <a:cs typeface="+mn-cs"/>
              </a:rPr>
              <a:t>Keď si na sv. omši, akoby zastal čas a vrátil sa späť.</a:t>
            </a:r>
            <a:r>
              <a:rPr lang="sk-SK" sz="1200" kern="1200" dirty="0" smtClean="0">
                <a:solidFill>
                  <a:schemeClr val="tx1"/>
                </a:solidFill>
                <a:effectLst/>
                <a:latin typeface="+mn-lt"/>
                <a:ea typeface="+mn-ea"/>
                <a:cs typeface="+mn-cs"/>
              </a:rPr>
              <a:t> Zrazu sa ocitneš pri Ježišovi v hornej sieni, kde stoluje s apoštoli. Potom s ním kráčaš do </a:t>
            </a:r>
            <a:r>
              <a:rPr lang="sk-SK" sz="1200" kern="1200" dirty="0" err="1" smtClean="0">
                <a:solidFill>
                  <a:schemeClr val="tx1"/>
                </a:solidFill>
                <a:effectLst/>
                <a:latin typeface="+mn-lt"/>
                <a:ea typeface="+mn-ea"/>
                <a:cs typeface="+mn-cs"/>
              </a:rPr>
              <a:t>Getsemani</a:t>
            </a:r>
            <a:r>
              <a:rPr lang="sk-SK" sz="1200" kern="1200" dirty="0" smtClean="0">
                <a:solidFill>
                  <a:schemeClr val="tx1"/>
                </a:solidFill>
                <a:effectLst/>
                <a:latin typeface="+mn-lt"/>
                <a:ea typeface="+mn-ea"/>
                <a:cs typeface="+mn-cs"/>
              </a:rPr>
              <a:t> a prežívaš jeho utrpenie. Si tam, keď apoštoli spia, keď ho zatýkajú, odvlečú preč a vypočúvajú. Si tam keď ho bijú, keď naňho pľujú a bičujú. Si tam, keď ho Pilát odsudzuje a prepúšťa </a:t>
            </a:r>
            <a:r>
              <a:rPr lang="sk-SK" sz="1200" kern="1200" dirty="0" err="1" smtClean="0">
                <a:solidFill>
                  <a:schemeClr val="tx1"/>
                </a:solidFill>
                <a:effectLst/>
                <a:latin typeface="+mn-lt"/>
                <a:ea typeface="+mn-ea"/>
                <a:cs typeface="+mn-cs"/>
              </a:rPr>
              <a:t>Barabáša</a:t>
            </a:r>
            <a:r>
              <a:rPr lang="sk-SK" sz="1200" kern="1200" dirty="0" smtClean="0">
                <a:solidFill>
                  <a:schemeClr val="tx1"/>
                </a:solidFill>
                <a:effectLst/>
                <a:latin typeface="+mn-lt"/>
                <a:ea typeface="+mn-ea"/>
                <a:cs typeface="+mn-cs"/>
              </a:rPr>
              <a:t>. Si tam, keď pod krížom kráča na Golgotu, keď ho zbavujú šiat a pribíjajú na kríž. Si tam, keď vyslovuje posledné slová, posledný výkrik a zomiera. Si tam, keď ho skladajú z kríža a pochovávajú. Si tam, keď ženy utekajú k hrobu a vidia odvalený kameň. Si tam, keď ho živého medzi mŕtvymi hľadajú a je to on, kto napokon nachádza ich i teba. Si tam, keď prechádza cez zavreté dvere a hovorí: „</a:t>
            </a:r>
            <a:r>
              <a:rPr lang="sk-SK" sz="1200" i="1" kern="1200" dirty="0" smtClean="0">
                <a:solidFill>
                  <a:schemeClr val="tx1"/>
                </a:solidFill>
                <a:effectLst/>
                <a:latin typeface="+mn-lt"/>
                <a:ea typeface="+mn-ea"/>
                <a:cs typeface="+mn-cs"/>
              </a:rPr>
              <a:t>Pokoj vám, pokoj s tebou.“</a:t>
            </a:r>
            <a:r>
              <a:rPr lang="sk-SK" sz="1200" kern="1200" dirty="0" smtClean="0">
                <a:solidFill>
                  <a:schemeClr val="tx1"/>
                </a:solidFill>
                <a:effectLst/>
                <a:latin typeface="+mn-lt"/>
                <a:ea typeface="+mn-ea"/>
                <a:cs typeface="+mn-cs"/>
              </a:rPr>
              <a:t>  Ježiš putuje do </a:t>
            </a:r>
            <a:r>
              <a:rPr lang="sk-SK" sz="1200" kern="1200" dirty="0" err="1" smtClean="0">
                <a:solidFill>
                  <a:schemeClr val="tx1"/>
                </a:solidFill>
                <a:effectLst/>
                <a:latin typeface="+mn-lt"/>
                <a:ea typeface="+mn-ea"/>
                <a:cs typeface="+mn-cs"/>
              </a:rPr>
              <a:t>Emauz</a:t>
            </a:r>
            <a:r>
              <a:rPr lang="sk-SK" sz="1200" kern="1200" dirty="0" smtClean="0">
                <a:solidFill>
                  <a:schemeClr val="tx1"/>
                </a:solidFill>
                <a:effectLst/>
                <a:latin typeface="+mn-lt"/>
                <a:ea typeface="+mn-ea"/>
                <a:cs typeface="+mn-cs"/>
              </a:rPr>
              <a:t> spolu s tebou, a svojím slovom ti rozpaľuje srdce, aby si ho spoznal pri lámaní chleba a odišiel do sveta s radostným zvolaním, že ON ŽIJE. </a:t>
            </a:r>
          </a:p>
          <a:p>
            <a:r>
              <a:rPr lang="sk-SK" sz="1200" kern="1200" dirty="0" smtClean="0">
                <a:solidFill>
                  <a:schemeClr val="tx1"/>
                </a:solidFill>
                <a:effectLst/>
                <a:latin typeface="+mn-lt"/>
                <a:ea typeface="+mn-ea"/>
                <a:cs typeface="+mn-cs"/>
              </a:rPr>
              <a:t>Toto sú tie najdôležitejšie chvíle, aké sa v celých dejinách ľudstva odohrali. A sv. omša má moc nás tam preniesť. Sv. Terézia z </a:t>
            </a:r>
            <a:r>
              <a:rPr lang="sk-SK" sz="1200" kern="1200" dirty="0" err="1" smtClean="0">
                <a:solidFill>
                  <a:schemeClr val="tx1"/>
                </a:solidFill>
                <a:effectLst/>
                <a:latin typeface="+mn-lt"/>
                <a:ea typeface="+mn-ea"/>
                <a:cs typeface="+mn-cs"/>
              </a:rPr>
              <a:t>Lisieux</a:t>
            </a:r>
            <a:r>
              <a:rPr lang="sk-SK" sz="1200" kern="1200" dirty="0" smtClean="0">
                <a:solidFill>
                  <a:schemeClr val="tx1"/>
                </a:solidFill>
                <a:effectLst/>
                <a:latin typeface="+mn-lt"/>
                <a:ea typeface="+mn-ea"/>
                <a:cs typeface="+mn-cs"/>
              </a:rPr>
              <a:t> raz povedala, že </a:t>
            </a:r>
            <a:r>
              <a:rPr lang="sk-SK" sz="1200" b="1" i="1" kern="1200" dirty="0" smtClean="0">
                <a:solidFill>
                  <a:schemeClr val="tx1"/>
                </a:solidFill>
                <a:effectLst/>
                <a:latin typeface="+mn-lt"/>
                <a:ea typeface="+mn-ea"/>
                <a:cs typeface="+mn-cs"/>
              </a:rPr>
              <a:t>„keby ľudia spoznali hodnotu Eucharistie, vstup do kostola by museli regulovať policajti.“</a:t>
            </a:r>
            <a:br>
              <a:rPr lang="sk-SK" sz="1200" b="1" i="1"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Každý deň máš možnosť zažiť tieto chvíle a zúčastniť sa nebeskej hostiny. Ježiš ťa opäť pozýva aj dnes. Je to on sám, kto ti pripraví miesto a už teraz tam na teba netrpezlivo čaká.</a:t>
            </a:r>
            <a:r>
              <a:rPr lang="sk-SK" sz="1200" kern="1200" baseline="0" dirty="0" smtClean="0">
                <a:solidFill>
                  <a:schemeClr val="tx1"/>
                </a:solidFill>
                <a:effectLst/>
                <a:latin typeface="+mn-lt"/>
                <a:ea typeface="+mn-ea"/>
                <a:cs typeface="+mn-cs"/>
              </a:rPr>
              <a:t> Je len na tebe, ako mu odpovieš:</a:t>
            </a:r>
            <a:r>
              <a:rPr lang="sk-SK" sz="1200" kern="1200" dirty="0" smtClean="0">
                <a:solidFill>
                  <a:schemeClr val="tx1"/>
                </a:solidFill>
                <a:effectLst/>
                <a:latin typeface="+mn-lt"/>
                <a:ea typeface="+mn-ea"/>
                <a:cs typeface="+mn-cs"/>
              </a:rPr>
              <a:t> </a:t>
            </a:r>
            <a:r>
              <a:rPr lang="sk-SK" sz="1200" b="1" kern="1200" dirty="0" smtClean="0">
                <a:solidFill>
                  <a:schemeClr val="tx1"/>
                </a:solidFill>
                <a:effectLst/>
                <a:latin typeface="+mn-lt"/>
                <a:ea typeface="+mn-ea"/>
                <a:cs typeface="+mn-cs"/>
              </a:rPr>
              <a:t>Video: </a:t>
            </a:r>
            <a:r>
              <a:rPr lang="sk-SK" sz="1200" u="sng" kern="1200" dirty="0" smtClean="0">
                <a:solidFill>
                  <a:schemeClr val="tx1"/>
                </a:solidFill>
                <a:effectLst/>
                <a:latin typeface="+mn-lt"/>
                <a:ea typeface="+mn-ea"/>
                <a:cs typeface="+mn-cs"/>
                <a:hlinkClick r:id="rId3"/>
              </a:rPr>
              <a:t>https://www.youtube.com/watch?v=N1cCloSa9i8&amp;ab_channel=NirmalSuranjan</a:t>
            </a:r>
            <a:r>
              <a:rPr lang="sk-SK" sz="1200" kern="1200" dirty="0" smtClean="0">
                <a:solidFill>
                  <a:schemeClr val="tx1"/>
                </a:solidFill>
                <a:effectLst/>
                <a:latin typeface="+mn-lt"/>
                <a:ea typeface="+mn-ea"/>
                <a:cs typeface="+mn-cs"/>
              </a:rPr>
              <a:t> (stačí pustiť od 1:43s) </a:t>
            </a:r>
          </a:p>
          <a:p>
            <a:pPr>
              <a:buFontTx/>
              <a:buNone/>
            </a:pPr>
            <a:endParaRPr lang="sk-SK" sz="1200" b="1" i="1" kern="1200" dirty="0" smtClean="0">
              <a:solidFill>
                <a:schemeClr val="tx1"/>
              </a:solidFill>
              <a:latin typeface="+mn-lt"/>
              <a:ea typeface="+mn-ea"/>
              <a:cs typeface="+mn-cs"/>
            </a:endParaRPr>
          </a:p>
          <a:p>
            <a:pPr>
              <a:buFontTx/>
              <a:buNone/>
            </a:pPr>
            <a:endParaRPr lang="sk-SK" b="1" i="1" baseline="0" dirty="0" smtClean="0"/>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6</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DE7BE-6EE4-4A08-9825-EDA9C4635802}"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1"/>
            <a:ext cx="9144000" cy="1214422"/>
          </a:xfrm>
        </p:spPr>
        <p:txBody>
          <a:bodyPr>
            <a:noAutofit/>
          </a:bodyPr>
          <a:lstStyle/>
          <a:p>
            <a:r>
              <a:rPr lang="sk-SK" sz="4000" b="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outerShdw blurRad="38100" dist="38100" dir="2700000" algn="tl">
                    <a:srgbClr val="000000">
                      <a:alpha val="43137"/>
                    </a:srgbClr>
                  </a:outerShdw>
                </a:effectLst>
                <a:latin typeface="Tekton Pro" pitchFamily="34" charset="-18"/>
                <a:cs typeface="Times New Roman" pitchFamily="18" charset="0"/>
              </a:rPr>
              <a:t/>
            </a:r>
            <a:br>
              <a:rPr lang="sk-SK" sz="4000" b="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outerShdw blurRad="38100" dist="38100" dir="2700000" algn="tl">
                    <a:srgbClr val="000000">
                      <a:alpha val="43137"/>
                    </a:srgbClr>
                  </a:outerShdw>
                </a:effectLst>
                <a:latin typeface="Tekton Pro" pitchFamily="34" charset="-18"/>
                <a:cs typeface="Times New Roman" pitchFamily="18" charset="0"/>
              </a:rPr>
            </a:br>
            <a:r>
              <a:rPr lang="sk-SK" sz="4000" b="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outerShdw blurRad="38100" dist="38100" dir="2700000" algn="tl">
                    <a:srgbClr val="000000">
                      <a:alpha val="43137"/>
                    </a:srgbClr>
                  </a:outerShdw>
                </a:effectLst>
                <a:latin typeface="Tekton Pro" pitchFamily="34" charset="-18"/>
                <a:cs typeface="Times New Roman" pitchFamily="18" charset="0"/>
              </a:rPr>
              <a:t>Eucharistia – Láska</a:t>
            </a:r>
            <a:br>
              <a:rPr lang="sk-SK" sz="4000" b="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outerShdw blurRad="38100" dist="38100" dir="2700000" algn="tl">
                    <a:srgbClr val="000000">
                      <a:alpha val="43137"/>
                    </a:srgbClr>
                  </a:outerShdw>
                </a:effectLst>
                <a:latin typeface="Tekton Pro" pitchFamily="34" charset="-18"/>
                <a:cs typeface="Times New Roman" pitchFamily="18" charset="0"/>
              </a:rPr>
            </a:br>
            <a:r>
              <a:rPr lang="sk-SK" sz="5400" b="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outerShdw blurRad="38100" dist="38100" dir="2700000" algn="tl">
                    <a:srgbClr val="000000">
                      <a:alpha val="43137"/>
                    </a:srgbClr>
                  </a:outerShdw>
                </a:effectLst>
                <a:latin typeface="Tekton Pro" pitchFamily="34" charset="-18"/>
                <a:cs typeface="Times New Roman" pitchFamily="18" charset="0"/>
              </a:rPr>
              <a:t>DO KRAJNOSTI</a:t>
            </a:r>
            <a:endParaRPr lang="sk-SK" sz="5400" b="1" spc="3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outerShdw blurRad="38100" dist="38100" dir="2700000" algn="tl">
                  <a:srgbClr val="000000">
                    <a:alpha val="43137"/>
                  </a:srgbClr>
                </a:outerShdw>
              </a:effectLst>
              <a:latin typeface="Tekton Pro" pitchFamily="34" charset="-18"/>
              <a:cs typeface="Times New Roman" pitchFamily="18" charset="0"/>
            </a:endParaRPr>
          </a:p>
        </p:txBody>
      </p:sp>
      <p:pic>
        <p:nvPicPr>
          <p:cNvPr id="16386" name="Picture 2" descr="SÃºvisiaci obrÃ¡zok"/>
          <p:cNvPicPr>
            <a:picLocks noChangeAspect="1" noChangeArrowheads="1"/>
          </p:cNvPicPr>
          <p:nvPr/>
        </p:nvPicPr>
        <p:blipFill>
          <a:blip r:embed="rId2"/>
          <a:srcRect/>
          <a:stretch>
            <a:fillRect/>
          </a:stretch>
        </p:blipFill>
        <p:spPr bwMode="auto">
          <a:xfrm>
            <a:off x="76171" y="1428736"/>
            <a:ext cx="9067829" cy="4060222"/>
          </a:xfrm>
          <a:prstGeom prst="rect">
            <a:avLst/>
          </a:prstGeom>
          <a:ln>
            <a:noFill/>
          </a:ln>
          <a:effectLst>
            <a:softEdge rad="112500"/>
          </a:effectLst>
        </p:spPr>
      </p:pic>
      <p:pic>
        <p:nvPicPr>
          <p:cNvPr id="4" name="Obrázok 4" descr="logo3-01 - menší.png"/>
          <p:cNvPicPr>
            <a:picLocks noChangeAspect="1"/>
          </p:cNvPicPr>
          <p:nvPr/>
        </p:nvPicPr>
        <p:blipFill>
          <a:blip r:embed="rId3" cstate="print">
            <a:lum bright="70000" contrast="-70000"/>
          </a:blip>
          <a:stretch>
            <a:fillRect/>
          </a:stretch>
        </p:blipFill>
        <p:spPr>
          <a:xfrm>
            <a:off x="4214810" y="5786454"/>
            <a:ext cx="1143008" cy="952641"/>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VÃ½sledok vyhÄ¾adÃ¡vania obrÃ¡zkov pre dopyt navÅ¾dy s lÃ¡skou"/>
          <p:cNvPicPr>
            <a:picLocks noChangeAspect="1" noChangeArrowheads="1"/>
          </p:cNvPicPr>
          <p:nvPr/>
        </p:nvPicPr>
        <p:blipFill>
          <a:blip r:embed="rId3"/>
          <a:srcRect/>
          <a:stretch>
            <a:fillRect/>
          </a:stretch>
        </p:blipFill>
        <p:spPr bwMode="auto">
          <a:xfrm>
            <a:off x="857224" y="0"/>
            <a:ext cx="7609039" cy="6345819"/>
          </a:xfrm>
          <a:prstGeom prst="rect">
            <a:avLst/>
          </a:prstGeom>
          <a:noFill/>
        </p:spPr>
      </p:pic>
      <p:sp>
        <p:nvSpPr>
          <p:cNvPr id="6" name="BlokTextu 4"/>
          <p:cNvSpPr txBox="1"/>
          <p:nvPr/>
        </p:nvSpPr>
        <p:spPr>
          <a:xfrm>
            <a:off x="428596" y="1785926"/>
            <a:ext cx="3786214" cy="400110"/>
          </a:xfrm>
          <a:prstGeom prst="rect">
            <a:avLst/>
          </a:prstGeom>
          <a:noFill/>
        </p:spPr>
        <p:txBody>
          <a:bodyPr wrap="square" rtlCol="0">
            <a:spAutoFit/>
          </a:bodyPr>
          <a:lstStyle/>
          <a:p>
            <a:pPr fontAlgn="base"/>
            <a:endParaRPr lang="sk-SK"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5362" name="Picture 2" descr="VÃ½sledok vyhÄ¾adÃ¡vania obrÃ¡zkov pre dopyt zÃ¡vet"/>
          <p:cNvPicPr>
            <a:picLocks noChangeAspect="1" noChangeArrowheads="1"/>
          </p:cNvPicPr>
          <p:nvPr/>
        </p:nvPicPr>
        <p:blipFill>
          <a:blip r:embed="rId4">
            <a:lum bright="20000" contrast="30000"/>
          </a:blip>
          <a:srcRect/>
          <a:stretch>
            <a:fillRect/>
          </a:stretch>
        </p:blipFill>
        <p:spPr bwMode="auto">
          <a:xfrm rot="387139">
            <a:off x="2343924" y="2391897"/>
            <a:ext cx="4571977" cy="256030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214282" y="357166"/>
            <a:ext cx="8429684" cy="1077218"/>
          </a:xfrm>
          <a:prstGeom prst="rect">
            <a:avLst/>
          </a:prstGeom>
          <a:noFill/>
        </p:spPr>
        <p:txBody>
          <a:bodyPr wrap="square" rtlCol="0">
            <a:spAutoFit/>
          </a:bodyPr>
          <a:lstStyle/>
          <a:p>
            <a:pPr fontAlgn="base"/>
            <a:r>
              <a:rPr lang="sk-SK" sz="3200" b="1" i="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Pretože miloval svojich, 							miloval ich do krajnosti...</a:t>
            </a:r>
            <a:endParaRPr lang="sk-SK" sz="2800" b="1" i="1" spc="3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p:txBody>
      </p:sp>
      <p:sp>
        <p:nvSpPr>
          <p:cNvPr id="6" name="BlokTextu 4"/>
          <p:cNvSpPr txBox="1"/>
          <p:nvPr/>
        </p:nvSpPr>
        <p:spPr>
          <a:xfrm>
            <a:off x="428596" y="1785926"/>
            <a:ext cx="3786214" cy="400110"/>
          </a:xfrm>
          <a:prstGeom prst="rect">
            <a:avLst/>
          </a:prstGeom>
          <a:noFill/>
        </p:spPr>
        <p:txBody>
          <a:bodyPr wrap="square" rtlCol="0">
            <a:spAutoFit/>
          </a:bodyPr>
          <a:lstStyle/>
          <a:p>
            <a:pPr fontAlgn="base"/>
            <a:endParaRPr lang="sk-SK"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BlokTextu 4"/>
          <p:cNvSpPr txBox="1"/>
          <p:nvPr/>
        </p:nvSpPr>
        <p:spPr>
          <a:xfrm>
            <a:off x="357158" y="4071942"/>
            <a:ext cx="3571900" cy="400110"/>
          </a:xfrm>
          <a:prstGeom prst="rect">
            <a:avLst/>
          </a:prstGeom>
          <a:noFill/>
        </p:spPr>
        <p:txBody>
          <a:bodyPr wrap="square" rtlCol="0">
            <a:spAutoFit/>
          </a:bodyPr>
          <a:lstStyle/>
          <a:p>
            <a:pPr fontAlgn="base"/>
            <a:endParaRPr lang="sk-SK"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3317" name="Picture 5" descr="C:\Users\DKU_D\Desktop\920x920.jpg"/>
          <p:cNvPicPr>
            <a:picLocks noChangeAspect="1" noChangeArrowheads="1"/>
          </p:cNvPicPr>
          <p:nvPr/>
        </p:nvPicPr>
        <p:blipFill>
          <a:blip r:embed="rId3">
            <a:lum bright="-10000" contrast="10000"/>
          </a:blip>
          <a:srcRect/>
          <a:stretch>
            <a:fillRect/>
          </a:stretch>
        </p:blipFill>
        <p:spPr bwMode="auto">
          <a:xfrm>
            <a:off x="-142908" y="1643049"/>
            <a:ext cx="5062344" cy="3234583"/>
          </a:xfrm>
          <a:prstGeom prst="rect">
            <a:avLst/>
          </a:prstGeom>
          <a:ln>
            <a:noFill/>
          </a:ln>
          <a:effectLst>
            <a:softEdge rad="112500"/>
          </a:effectLst>
        </p:spPr>
      </p:pic>
      <p:pic>
        <p:nvPicPr>
          <p:cNvPr id="13316" name="Picture 4" descr="SÃºvisiaci obrÃ¡zok"/>
          <p:cNvPicPr>
            <a:picLocks noChangeAspect="1" noChangeArrowheads="1"/>
          </p:cNvPicPr>
          <p:nvPr/>
        </p:nvPicPr>
        <p:blipFill>
          <a:blip r:embed="rId4"/>
          <a:srcRect/>
          <a:stretch>
            <a:fillRect/>
          </a:stretch>
        </p:blipFill>
        <p:spPr bwMode="auto">
          <a:xfrm>
            <a:off x="4286248" y="3143248"/>
            <a:ext cx="5321699" cy="371475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42844" y="357166"/>
            <a:ext cx="4214842" cy="1077218"/>
          </a:xfrm>
          <a:prstGeom prst="rect">
            <a:avLst/>
          </a:prstGeom>
          <a:noFill/>
        </p:spPr>
        <p:txBody>
          <a:bodyPr wrap="square" rtlCol="0">
            <a:spAutoFit/>
          </a:bodyPr>
          <a:lstStyle/>
          <a:p>
            <a:r>
              <a:rPr lang="sk-SK" sz="3200" b="1" i="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Skrytosť Boha </a:t>
            </a:r>
          </a:p>
          <a:p>
            <a:r>
              <a:rPr lang="sk-SK" sz="3200" b="1" i="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	pred človekom...</a:t>
            </a:r>
          </a:p>
        </p:txBody>
      </p:sp>
      <p:sp>
        <p:nvSpPr>
          <p:cNvPr id="10" name="Zástupný symbol obsahu 2"/>
          <p:cNvSpPr txBox="1">
            <a:spLocks/>
          </p:cNvSpPr>
          <p:nvPr/>
        </p:nvSpPr>
        <p:spPr>
          <a:xfrm>
            <a:off x="0" y="4929198"/>
            <a:ext cx="8858280" cy="1357322"/>
          </a:xfrm>
          <a:prstGeom prst="rect">
            <a:avLst/>
          </a:prstGeom>
        </p:spPr>
        <p:txBody>
          <a:bodyPr vert="horz" lIns="91440" tIns="45720" rIns="91440" bIns="45720" rtlCol="0">
            <a:normAutofit/>
          </a:bodyPr>
          <a:lstStyle/>
          <a:p>
            <a:pPr marL="514350" lvl="0" indent="-514350" algn="ctr">
              <a:spcBef>
                <a:spcPct val="20000"/>
              </a:spcBef>
            </a:pPr>
            <a:endParaRPr kumimoji="0" lang="sk-SK" sz="1600" b="1" i="1"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itchFamily="18" charset="0"/>
              <a:cs typeface="Times New Roman" pitchFamily="18" charset="0"/>
            </a:endParaRPr>
          </a:p>
        </p:txBody>
      </p:sp>
      <p:pic>
        <p:nvPicPr>
          <p:cNvPr id="11268" name="Picture 4" descr="VÃ½sledok vyhÄ¾adÃ¡vania obrÃ¡zkov pre dopyt jesus last supper, passion of the christ"/>
          <p:cNvPicPr>
            <a:picLocks noChangeAspect="1" noChangeArrowheads="1"/>
          </p:cNvPicPr>
          <p:nvPr/>
        </p:nvPicPr>
        <p:blipFill>
          <a:blip r:embed="rId3">
            <a:lum contrast="-20000"/>
          </a:blip>
          <a:srcRect/>
          <a:stretch>
            <a:fillRect/>
          </a:stretch>
        </p:blipFill>
        <p:spPr bwMode="auto">
          <a:xfrm>
            <a:off x="3929058" y="1214422"/>
            <a:ext cx="5429288" cy="3610477"/>
          </a:xfrm>
          <a:prstGeom prst="rect">
            <a:avLst/>
          </a:prstGeom>
          <a:ln>
            <a:noFill/>
          </a:ln>
          <a:effectLst>
            <a:softEdge rad="112500"/>
          </a:effectLst>
        </p:spPr>
      </p:pic>
      <p:pic>
        <p:nvPicPr>
          <p:cNvPr id="11266" name="Picture 2" descr="SÃºvisiaci obrÃ¡zok"/>
          <p:cNvPicPr>
            <a:picLocks noChangeAspect="1" noChangeArrowheads="1"/>
          </p:cNvPicPr>
          <p:nvPr/>
        </p:nvPicPr>
        <p:blipFill>
          <a:blip r:embed="rId4">
            <a:lum contrast="-30000"/>
          </a:blip>
          <a:srcRect/>
          <a:stretch>
            <a:fillRect/>
          </a:stretch>
        </p:blipFill>
        <p:spPr bwMode="auto">
          <a:xfrm>
            <a:off x="-238157" y="3018231"/>
            <a:ext cx="5310224" cy="3982669"/>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214282" y="285728"/>
            <a:ext cx="5643602" cy="1569660"/>
          </a:xfrm>
          <a:prstGeom prst="rect">
            <a:avLst/>
          </a:prstGeom>
          <a:noFill/>
        </p:spPr>
        <p:txBody>
          <a:bodyPr wrap="square" rtlCol="0">
            <a:spAutoFit/>
          </a:bodyPr>
          <a:lstStyle/>
          <a:p>
            <a:r>
              <a:rPr lang="sk-SK" sz="3200" b="1" i="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Hostina Lásky, </a:t>
            </a:r>
          </a:p>
          <a:p>
            <a:r>
              <a:rPr lang="sk-SK" sz="3200" b="1" i="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	ktorá nikdy neskončí... </a:t>
            </a:r>
          </a:p>
          <a:p>
            <a:r>
              <a:rPr lang="sk-SK" sz="3200" b="1" i="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		</a:t>
            </a:r>
          </a:p>
        </p:txBody>
      </p:sp>
      <p:sp>
        <p:nvSpPr>
          <p:cNvPr id="10" name="Zástupný symbol obsahu 2"/>
          <p:cNvSpPr txBox="1">
            <a:spLocks/>
          </p:cNvSpPr>
          <p:nvPr/>
        </p:nvSpPr>
        <p:spPr>
          <a:xfrm>
            <a:off x="0" y="4929198"/>
            <a:ext cx="8858280" cy="1357322"/>
          </a:xfrm>
          <a:prstGeom prst="rect">
            <a:avLst/>
          </a:prstGeom>
        </p:spPr>
        <p:txBody>
          <a:bodyPr vert="horz" lIns="91440" tIns="45720" rIns="91440" bIns="45720" rtlCol="0">
            <a:normAutofit/>
          </a:bodyPr>
          <a:lstStyle/>
          <a:p>
            <a:pPr marL="514350" lvl="0" indent="-514350" algn="ctr">
              <a:spcBef>
                <a:spcPct val="20000"/>
              </a:spcBef>
            </a:pPr>
            <a:endParaRPr kumimoji="0" lang="sk-SK" sz="1600" b="1" i="1"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itchFamily="18" charset="0"/>
              <a:cs typeface="Times New Roman" pitchFamily="18" charset="0"/>
            </a:endParaRPr>
          </a:p>
        </p:txBody>
      </p:sp>
      <p:sp>
        <p:nvSpPr>
          <p:cNvPr id="32770" name="AutoShape 2" descr="christian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32771" name="Picture 3" descr="C:\Users\DKU_D\Desktop\R.S.V.P.jpg"/>
          <p:cNvPicPr>
            <a:picLocks noChangeAspect="1" noChangeArrowheads="1"/>
          </p:cNvPicPr>
          <p:nvPr/>
        </p:nvPicPr>
        <p:blipFill>
          <a:blip r:embed="rId3">
            <a:lum bright="20000"/>
          </a:blip>
          <a:srcRect/>
          <a:stretch>
            <a:fillRect/>
          </a:stretch>
        </p:blipFill>
        <p:spPr bwMode="auto">
          <a:xfrm>
            <a:off x="5500694" y="1429604"/>
            <a:ext cx="3571900" cy="5428420"/>
          </a:xfrm>
          <a:prstGeom prst="rect">
            <a:avLst/>
          </a:prstGeom>
          <a:ln>
            <a:noFill/>
          </a:ln>
          <a:effectLst>
            <a:softEdge rad="112500"/>
          </a:effectLst>
        </p:spPr>
      </p:pic>
      <p:pic>
        <p:nvPicPr>
          <p:cNvPr id="32773" name="Picture 5" descr="VÃ½sledok vyhÄ¾adÃ¡vania obrÃ¡zkov pre dopyt Ð¸Ð¸ÑÑÑ ÑÑÐ¸ÑÑÐ¾Ñ Ð¸ Ð¼Ð°ÑÐ¸Ñ Ð¼Ð°Ð³Ð´Ð°Ð»Ð¸Ð½Ð°"/>
          <p:cNvPicPr>
            <a:picLocks noChangeAspect="1" noChangeArrowheads="1"/>
          </p:cNvPicPr>
          <p:nvPr/>
        </p:nvPicPr>
        <p:blipFill>
          <a:blip r:embed="rId4">
            <a:lum bright="10000"/>
          </a:blip>
          <a:srcRect/>
          <a:stretch>
            <a:fillRect/>
          </a:stretch>
        </p:blipFill>
        <p:spPr bwMode="auto">
          <a:xfrm>
            <a:off x="71406" y="1428736"/>
            <a:ext cx="3616549" cy="5429264"/>
          </a:xfrm>
          <a:prstGeom prst="rect">
            <a:avLst/>
          </a:prstGeom>
          <a:ln>
            <a:noFill/>
          </a:ln>
          <a:effectLst>
            <a:softEdge rad="112500"/>
          </a:effectLst>
        </p:spPr>
      </p:pic>
      <p:pic>
        <p:nvPicPr>
          <p:cNvPr id="32775" name="Picture 7" descr="C:\Users\DKU_D\Desktop\heart.png"/>
          <p:cNvPicPr>
            <a:picLocks noChangeAspect="1" noChangeArrowheads="1"/>
          </p:cNvPicPr>
          <p:nvPr/>
        </p:nvPicPr>
        <p:blipFill>
          <a:blip r:embed="rId5"/>
          <a:srcRect/>
          <a:stretch>
            <a:fillRect/>
          </a:stretch>
        </p:blipFill>
        <p:spPr bwMode="auto">
          <a:xfrm rot="20836497">
            <a:off x="2481343" y="981154"/>
            <a:ext cx="4186522" cy="418652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214282" y="285728"/>
            <a:ext cx="7500990" cy="1077218"/>
          </a:xfrm>
          <a:prstGeom prst="rect">
            <a:avLst/>
          </a:prstGeom>
          <a:noFill/>
        </p:spPr>
        <p:txBody>
          <a:bodyPr wrap="square" rtlCol="0">
            <a:spAutoFit/>
          </a:bodyPr>
          <a:lstStyle/>
          <a:p>
            <a:r>
              <a:rPr lang="sk-SK" sz="3200" b="1" i="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Pamiatka, ale aj prítomnosť</a:t>
            </a:r>
          </a:p>
          <a:p>
            <a:r>
              <a:rPr lang="sk-SK" sz="3200" b="1" i="1"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				vzácnych chvíľ... </a:t>
            </a:r>
          </a:p>
        </p:txBody>
      </p:sp>
      <p:sp>
        <p:nvSpPr>
          <p:cNvPr id="10" name="Zástupný symbol obsahu 2"/>
          <p:cNvSpPr txBox="1">
            <a:spLocks/>
          </p:cNvSpPr>
          <p:nvPr/>
        </p:nvSpPr>
        <p:spPr>
          <a:xfrm>
            <a:off x="0" y="4929198"/>
            <a:ext cx="8858280" cy="1357322"/>
          </a:xfrm>
          <a:prstGeom prst="rect">
            <a:avLst/>
          </a:prstGeom>
        </p:spPr>
        <p:txBody>
          <a:bodyPr vert="horz" lIns="91440" tIns="45720" rIns="91440" bIns="45720" rtlCol="0">
            <a:normAutofit/>
          </a:bodyPr>
          <a:lstStyle/>
          <a:p>
            <a:pPr marL="514350" lvl="0" indent="-514350" algn="ctr">
              <a:spcBef>
                <a:spcPct val="20000"/>
              </a:spcBef>
            </a:pPr>
            <a:endParaRPr kumimoji="0" lang="sk-SK" sz="1600" b="1" i="1"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itchFamily="18" charset="0"/>
              <a:cs typeface="Times New Roman" pitchFamily="18" charset="0"/>
            </a:endParaRPr>
          </a:p>
        </p:txBody>
      </p:sp>
      <p:sp>
        <p:nvSpPr>
          <p:cNvPr id="30728" name="AutoShape 8" descr="End of the 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0730" name="AutoShape 10" descr="End of the 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30731" name="Picture 11" descr="C:\Users\DKU_D\Desktop\Last-Supper-2.jpg"/>
          <p:cNvPicPr>
            <a:picLocks noChangeAspect="1" noChangeArrowheads="1"/>
          </p:cNvPicPr>
          <p:nvPr/>
        </p:nvPicPr>
        <p:blipFill>
          <a:blip r:embed="rId3">
            <a:lum bright="10000" contrast="-10000"/>
          </a:blip>
          <a:srcRect/>
          <a:stretch>
            <a:fillRect/>
          </a:stretch>
        </p:blipFill>
        <p:spPr bwMode="auto">
          <a:xfrm>
            <a:off x="-142908" y="3143248"/>
            <a:ext cx="4714940" cy="2441722"/>
          </a:xfrm>
          <a:prstGeom prst="rect">
            <a:avLst/>
          </a:prstGeom>
          <a:ln>
            <a:noFill/>
          </a:ln>
          <a:effectLst>
            <a:softEdge rad="112500"/>
          </a:effectLst>
        </p:spPr>
      </p:pic>
      <p:pic>
        <p:nvPicPr>
          <p:cNvPr id="30726" name="Picture 6" descr="VÃ½sledok vyhÄ¾adÃ¡vania obrÃ¡zkov pre dopyt jesus tomb in jerusalem"/>
          <p:cNvPicPr>
            <a:picLocks noChangeAspect="1" noChangeArrowheads="1"/>
          </p:cNvPicPr>
          <p:nvPr/>
        </p:nvPicPr>
        <p:blipFill>
          <a:blip r:embed="rId4"/>
          <a:srcRect/>
          <a:stretch>
            <a:fillRect/>
          </a:stretch>
        </p:blipFill>
        <p:spPr bwMode="auto">
          <a:xfrm>
            <a:off x="4929190" y="3000372"/>
            <a:ext cx="4348510" cy="2643206"/>
          </a:xfrm>
          <a:prstGeom prst="rect">
            <a:avLst/>
          </a:prstGeom>
          <a:ln>
            <a:noFill/>
          </a:ln>
          <a:effectLst>
            <a:softEdge rad="112500"/>
          </a:effectLst>
        </p:spPr>
      </p:pic>
      <p:pic>
        <p:nvPicPr>
          <p:cNvPr id="30733" name="Picture 13" descr="VÃ½sledok vyhÄ¾adÃ¡vania obrÃ¡zkov pre dopyt resurrection, passion of the christ"/>
          <p:cNvPicPr>
            <a:picLocks noChangeAspect="1" noChangeArrowheads="1"/>
          </p:cNvPicPr>
          <p:nvPr/>
        </p:nvPicPr>
        <p:blipFill>
          <a:blip r:embed="rId5">
            <a:lum bright="20000" contrast="20000"/>
          </a:blip>
          <a:srcRect/>
          <a:stretch>
            <a:fillRect/>
          </a:stretch>
        </p:blipFill>
        <p:spPr bwMode="auto">
          <a:xfrm>
            <a:off x="2643174" y="4786322"/>
            <a:ext cx="3933533" cy="2214578"/>
          </a:xfrm>
          <a:prstGeom prst="rect">
            <a:avLst/>
          </a:prstGeom>
          <a:ln>
            <a:noFill/>
          </a:ln>
          <a:effectLst>
            <a:softEdge rad="112500"/>
          </a:effectLst>
        </p:spPr>
      </p:pic>
      <p:pic>
        <p:nvPicPr>
          <p:cNvPr id="30724" name="Picture 4" descr="VÃ½sledok vyhÄ¾adÃ¡vania obrÃ¡zkov pre dopyt jesus blood cross"/>
          <p:cNvPicPr>
            <a:picLocks noChangeAspect="1" noChangeArrowheads="1"/>
          </p:cNvPicPr>
          <p:nvPr/>
        </p:nvPicPr>
        <p:blipFill>
          <a:blip r:embed="rId6"/>
          <a:srcRect/>
          <a:stretch>
            <a:fillRect/>
          </a:stretch>
        </p:blipFill>
        <p:spPr bwMode="auto">
          <a:xfrm>
            <a:off x="2577294" y="1285860"/>
            <a:ext cx="3852094" cy="2503861"/>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85720" y="214290"/>
            <a:ext cx="8215370" cy="6643710"/>
          </a:xfrm>
        </p:spPr>
        <p:txBody>
          <a:bodyPr>
            <a:normAutofit/>
          </a:bodyPr>
          <a:lstStyle/>
          <a:p>
            <a:pPr>
              <a:buNone/>
            </a:pPr>
            <a:r>
              <a:rPr lang="sk-SK"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Otázky na reflexiu (do skupiniek): </a:t>
            </a:r>
            <a:r>
              <a:rPr lang="sk-SK"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 </a:t>
            </a:r>
          </a:p>
          <a:p>
            <a:endParaRPr lang="sk-SK"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a:p>
            <a:pPr marL="457200" indent="-457200">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Čo pre ľudí v tvojom okolí znamená sv. omša? </a:t>
            </a:r>
            <a:b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b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Chodia na ňu radi alebo nie? Prečo je to tak?</a:t>
            </a:r>
          </a:p>
          <a:p>
            <a:pPr marL="457200" indent="-457200">
              <a:buAutoNum type="arabicPeriod"/>
            </a:pP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a:p>
            <a:pPr marL="457200" indent="-457200">
              <a:buFontTx/>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Čo cítiš, keď vojdeš do kostola? Čo ťa tam najviac upúta? </a:t>
            </a:r>
            <a:b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b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Čo by si v ňom zmenil?</a:t>
            </a:r>
          </a:p>
          <a:p>
            <a:pPr marL="457200" indent="-457200">
              <a:buAutoNum type="arabicPeriod"/>
            </a:pP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a:p>
            <a:pPr marL="457200" indent="-457200">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Ktorú časť/ obrad na sv. omši máš najradšej? Čím je ti  to blízke?</a:t>
            </a:r>
          </a:p>
          <a:p>
            <a:pPr marL="457200" indent="-457200">
              <a:buAutoNum type="arabicPeriod"/>
            </a:pP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a:p>
            <a:pPr marL="457200" indent="-457200">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Čo by si povedal Ježišovi</a:t>
            </a:r>
            <a:r>
              <a:rPr lang="sk-SK" sz="20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 keby ti šiel </a:t>
            </a: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umyť nohy? </a:t>
            </a:r>
          </a:p>
          <a:p>
            <a:pPr marL="457200" indent="-457200">
              <a:buAutoNum type="arabicPeriod"/>
            </a:pP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a:p>
            <a:pPr marL="457200" indent="-457200">
              <a:buFont typeface="Arial" pitchFamily="34" charset="0"/>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t> V čom sa zmenil tvoj pohľad na sv. omšu po dnešnej katechéze? </a:t>
            </a:r>
            <a:b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rPr>
            </a:b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a:p>
            <a:pPr marL="457200" indent="-457200">
              <a:buAutoNum type="arabicPeriod"/>
            </a:pP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a:p>
            <a:pPr marL="457200" indent="-457200">
              <a:buAutoNum type="arabicPeriod"/>
            </a:pP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a:p>
            <a:pPr>
              <a:buNone/>
            </a:pPr>
            <a:endParaRPr lang="sk-SK"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ekton Pro" pitchFamily="34" charset="-18"/>
              <a:cs typeface="Times New Roman" pitchFamily="18"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2270</TotalTime>
  <Words>648</Words>
  <Application>Microsoft Office PowerPoint</Application>
  <PresentationFormat>Předvádění na obrazovce (4:3)</PresentationFormat>
  <Paragraphs>45</Paragraphs>
  <Slides>7</Slides>
  <Notes>5</Notes>
  <HiddenSlides>0</HiddenSlides>
  <MMClips>0</MMClips>
  <ScaleCrop>false</ScaleCrop>
  <HeadingPairs>
    <vt:vector size="4" baseType="variant">
      <vt:variant>
        <vt:lpstr>Motiv</vt:lpstr>
      </vt:variant>
      <vt:variant>
        <vt:i4>1</vt:i4>
      </vt:variant>
      <vt:variant>
        <vt:lpstr>Nadpisy snímků</vt:lpstr>
      </vt:variant>
      <vt:variant>
        <vt:i4>7</vt:i4>
      </vt:variant>
    </vt:vector>
  </HeadingPairs>
  <TitlesOfParts>
    <vt:vector size="8" baseType="lpstr">
      <vt:lpstr>Motív Office</vt:lpstr>
      <vt:lpstr> Eucharistia – Láska DO KRAJNOSTI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Jedinečnosť kresťanskej viery</dc:title>
  <dc:creator>daniel</dc:creator>
  <cp:lastModifiedBy>DKU_DANO</cp:lastModifiedBy>
  <cp:revision>193</cp:revision>
  <dcterms:created xsi:type="dcterms:W3CDTF">2015-08-26T15:47:45Z</dcterms:created>
  <dcterms:modified xsi:type="dcterms:W3CDTF">2024-09-10T13:12:01Z</dcterms:modified>
</cp:coreProperties>
</file>