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9" r:id="rId3"/>
    <p:sldId id="292" r:id="rId4"/>
    <p:sldId id="291" r:id="rId5"/>
    <p:sldId id="269" r:id="rId6"/>
    <p:sldId id="262" r:id="rId7"/>
    <p:sldId id="272"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7" autoAdjust="0"/>
  </p:normalViewPr>
  <p:slideViewPr>
    <p:cSldViewPr>
      <p:cViewPr>
        <p:scale>
          <a:sx n="75" d="100"/>
          <a:sy n="75" d="100"/>
        </p:scale>
        <p:origin x="-1422" y="156"/>
      </p:cViewPr>
      <p:guideLst>
        <p:guide orient="horz" pos="2160"/>
        <p:guide pos="2880"/>
      </p:guideLst>
    </p:cSldViewPr>
  </p:slideViewPr>
  <p:notesTextViewPr>
    <p:cViewPr>
      <p:scale>
        <a:sx n="100" d="100"/>
        <a:sy n="100" d="100"/>
      </p:scale>
      <p:origin x="30" y="14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913C3-1B44-4EA2-A755-442BB0169787}" type="datetimeFigureOut">
              <a:rPr lang="sk-SK" smtClean="0"/>
              <a:pPr/>
              <a:t>19. 9. 2024</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07F1F-CD7D-4A7A-B9BC-8A2D90EB4AC6}" type="slidenum">
              <a:rPr lang="sk-SK" smtClean="0"/>
              <a:pPr/>
              <a:t>‹#›</a:t>
            </a:fld>
            <a:endParaRPr lang="sk-SK"/>
          </a:p>
        </p:txBody>
      </p:sp>
    </p:spTree>
    <p:extLst>
      <p:ext uri="{BB962C8B-B14F-4D97-AF65-F5344CB8AC3E}">
        <p14:creationId xmlns:p14="http://schemas.microsoft.com/office/powerpoint/2010/main" val="72809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Na minulom stretnutí sme hovorili o Eucharistii ako Ježišovej láske do krajnosti. Dnes si niečo povieme o sviatosti birmovania, o tom, prečo ju prijať, čo od nej máme </a:t>
            </a:r>
            <a:r>
              <a:rPr lang="sk-SK" sz="1200" kern="1200" dirty="0" smtClean="0">
                <a:solidFill>
                  <a:schemeClr val="tx1"/>
                </a:solidFill>
                <a:effectLst/>
                <a:latin typeface="+mn-lt"/>
                <a:ea typeface="+mn-ea"/>
                <a:cs typeface="+mn-cs"/>
              </a:rPr>
              <a:t>očakávať a čo nie.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Na úvod teda otázka,  </a:t>
            </a:r>
            <a:r>
              <a:rPr lang="sk-SK" sz="1200" b="1" kern="1200" dirty="0" smtClean="0">
                <a:solidFill>
                  <a:schemeClr val="tx1"/>
                </a:solidFill>
                <a:effectLst/>
                <a:latin typeface="+mn-lt"/>
                <a:ea typeface="+mn-ea"/>
                <a:cs typeface="+mn-cs"/>
              </a:rPr>
              <a:t>prečo chcete prijať sviatosť birmovania? Na čo vám bude? </a:t>
            </a:r>
            <a:r>
              <a:rPr lang="sk-SK" sz="1200" kern="1200" dirty="0" smtClean="0">
                <a:solidFill>
                  <a:schemeClr val="tx1"/>
                </a:solidFill>
                <a:effectLst/>
                <a:latin typeface="+mn-lt"/>
                <a:ea typeface="+mn-ea"/>
                <a:cs typeface="+mn-cs"/>
              </a:rPr>
              <a:t>- </a:t>
            </a:r>
            <a:r>
              <a:rPr lang="sk-SK" sz="1200" b="1" kern="1200" dirty="0" smtClean="0">
                <a:solidFill>
                  <a:schemeClr val="tx1"/>
                </a:solidFill>
                <a:effectLst/>
                <a:latin typeface="+mn-lt"/>
                <a:ea typeface="+mn-ea"/>
                <a:cs typeface="+mn-cs"/>
              </a:rPr>
              <a:t>diskusia</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Vaše dôvody, motivácie i očakávania môžu byť rôzne, tak poďme od začiatku. </a:t>
            </a:r>
            <a:r>
              <a:rPr lang="sk-SK" b="0" baseline="0" dirty="0" smtClean="0"/>
              <a:t> </a:t>
            </a:r>
            <a:endParaRPr lang="sk-SK" b="0" baseline="0" dirty="0" smtClean="0"/>
          </a:p>
          <a:p>
            <a:endParaRPr lang="sk-SK" dirty="0"/>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1</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Začnime tým, čo sa udialo ešte pred birmovkou, pravdepodobne niekedy na začiatku nášho/vášho života: </a:t>
            </a:r>
            <a:r>
              <a:rPr lang="sk-SK" sz="1200" b="1" kern="1200" dirty="0" smtClean="0">
                <a:solidFill>
                  <a:schemeClr val="tx1"/>
                </a:solidFill>
                <a:effectLst/>
                <a:latin typeface="+mn-lt"/>
                <a:ea typeface="+mn-ea"/>
                <a:cs typeface="+mn-cs"/>
              </a:rPr>
              <a:t>Boli ste pokrstení, prijali ste sviatosť krstu.</a:t>
            </a:r>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Pravdepodobne väčšina z nás si svoj krst nepamätá, prijali sme ho krátko po našom narodení. Každá sviatosť je výnimočná. Krst je výnimočný v tom, že je akýmsi vstupom do vzťahu s Bohom. </a:t>
            </a:r>
            <a:r>
              <a:rPr lang="sk-SK" sz="1200" kern="1200" dirty="0" smtClean="0">
                <a:solidFill>
                  <a:schemeClr val="tx1"/>
                </a:solidFill>
                <a:effectLst/>
                <a:latin typeface="+mn-lt"/>
                <a:ea typeface="+mn-ea"/>
                <a:cs typeface="+mn-cs"/>
              </a:rPr>
              <a:t>To, </a:t>
            </a:r>
            <a:r>
              <a:rPr lang="sk-SK" sz="1200" kern="1200" dirty="0" smtClean="0">
                <a:solidFill>
                  <a:schemeClr val="tx1"/>
                </a:solidFill>
                <a:effectLst/>
                <a:latin typeface="+mn-lt"/>
                <a:ea typeface="+mn-ea"/>
                <a:cs typeface="+mn-cs"/>
              </a:rPr>
              <a:t>že </a:t>
            </a:r>
            <a:r>
              <a:rPr lang="sk-SK" sz="1200" kern="1200" dirty="0" smtClean="0">
                <a:solidFill>
                  <a:schemeClr val="tx1"/>
                </a:solidFill>
                <a:effectLst/>
                <a:latin typeface="+mn-lt"/>
                <a:ea typeface="+mn-ea"/>
                <a:cs typeface="+mn-cs"/>
              </a:rPr>
              <a:t>vás </a:t>
            </a:r>
            <a:r>
              <a:rPr lang="sk-SK" sz="1200" kern="1200" dirty="0" smtClean="0">
                <a:solidFill>
                  <a:schemeClr val="tx1"/>
                </a:solidFill>
                <a:effectLst/>
                <a:latin typeface="+mn-lt"/>
                <a:ea typeface="+mn-ea"/>
                <a:cs typeface="+mn-cs"/>
              </a:rPr>
              <a:t>rodičia dali pokrstiť, znamená, že chceli, aby ste mali </a:t>
            </a:r>
            <a:r>
              <a:rPr lang="sk-SK" sz="1200" b="1" kern="1200" dirty="0" smtClean="0">
                <a:solidFill>
                  <a:schemeClr val="tx1"/>
                </a:solidFill>
                <a:effectLst/>
                <a:latin typeface="+mn-lt"/>
                <a:ea typeface="+mn-ea"/>
                <a:cs typeface="+mn-cs"/>
              </a:rPr>
              <a:t>ŽIVOT</a:t>
            </a:r>
            <a:r>
              <a:rPr lang="sk-SK" sz="1200" kern="1200" dirty="0" smtClean="0">
                <a:solidFill>
                  <a:schemeClr val="tx1"/>
                </a:solidFill>
                <a:effectLst/>
                <a:latin typeface="+mn-lt"/>
                <a:ea typeface="+mn-ea"/>
                <a:cs typeface="+mn-cs"/>
              </a:rPr>
              <a:t> – nielen tento pozemský, ale najmä život s Bohom, život v jeho blízkosti; život, ktorý pokračuje, aj keď sa pozemský život raz skončí.</a:t>
            </a:r>
          </a:p>
          <a:p>
            <a:r>
              <a:rPr lang="sk-SK" sz="1200" kern="1200" dirty="0" smtClean="0">
                <a:solidFill>
                  <a:schemeClr val="tx1"/>
                </a:solidFill>
                <a:effectLst/>
                <a:latin typeface="+mn-lt"/>
                <a:ea typeface="+mn-ea"/>
                <a:cs typeface="+mn-cs"/>
              </a:rPr>
              <a:t>Dostali ste tiež svojich krstných rodičov, ktorí vás majú sprevádzať a byť vám oporou na ceste životom s Bohom.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Sviatosť – </a:t>
            </a:r>
            <a:r>
              <a:rPr lang="sk-SK" sz="1200" i="1" kern="1200" dirty="0" err="1" smtClean="0">
                <a:solidFill>
                  <a:schemeClr val="tx1"/>
                </a:solidFill>
                <a:effectLst/>
                <a:latin typeface="+mn-lt"/>
                <a:ea typeface="+mn-ea"/>
                <a:cs typeface="+mn-cs"/>
              </a:rPr>
              <a:t>sacramentum</a:t>
            </a:r>
            <a:r>
              <a:rPr lang="sk-SK" sz="1200" kern="1200" dirty="0" smtClean="0">
                <a:solidFill>
                  <a:schemeClr val="tx1"/>
                </a:solidFill>
                <a:effectLst/>
                <a:latin typeface="+mn-lt"/>
                <a:ea typeface="+mn-ea"/>
                <a:cs typeface="+mn-cs"/>
              </a:rPr>
              <a:t> (lat.) znamená doslova posvätný znak – pri krste vaša duša prijala nezmazateľný znak. Znak, že patríte Bohu, teda Tomu, ktorý vás stvoril, ktorý vás miluje a záleží mu na vás. Táto sviatosť je </a:t>
            </a:r>
            <a:r>
              <a:rPr lang="sk-SK" sz="1200" b="1" kern="1200" dirty="0" smtClean="0">
                <a:solidFill>
                  <a:schemeClr val="tx1"/>
                </a:solidFill>
                <a:effectLst/>
                <a:latin typeface="+mn-lt"/>
                <a:ea typeface="+mn-ea"/>
                <a:cs typeface="+mn-cs"/>
              </a:rPr>
              <a:t>základom</a:t>
            </a:r>
            <a:r>
              <a:rPr lang="sk-SK" sz="1200" kern="1200" dirty="0" smtClean="0">
                <a:solidFill>
                  <a:schemeClr val="tx1"/>
                </a:solidFill>
                <a:effectLst/>
                <a:latin typeface="+mn-lt"/>
                <a:ea typeface="+mn-ea"/>
                <a:cs typeface="+mn-cs"/>
              </a:rPr>
              <a:t> pre prijatie </a:t>
            </a:r>
            <a:r>
              <a:rPr lang="sk-SK" sz="1200" b="1" kern="1200" dirty="0" smtClean="0">
                <a:solidFill>
                  <a:schemeClr val="tx1"/>
                </a:solidFill>
                <a:effectLst/>
                <a:latin typeface="+mn-lt"/>
                <a:ea typeface="+mn-ea"/>
                <a:cs typeface="+mn-cs"/>
              </a:rPr>
              <a:t>všetkých ďalších sviatostí</a:t>
            </a:r>
            <a:r>
              <a:rPr lang="sk-SK" sz="1200" kern="1200" dirty="0" smtClean="0">
                <a:solidFill>
                  <a:schemeClr val="tx1"/>
                </a:solidFill>
                <a:effectLst/>
                <a:latin typeface="+mn-lt"/>
                <a:ea typeface="+mn-ea"/>
                <a:cs typeface="+mn-cs"/>
              </a:rPr>
              <a:t>. Aj sviatosť birmovania sa opiera o túto sviatosť.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V KKC bode 1285 sa dozvieme, že </a:t>
            </a:r>
            <a:r>
              <a:rPr lang="sk-SK" sz="1200" b="1" i="1" kern="1200" dirty="0" smtClean="0">
                <a:solidFill>
                  <a:schemeClr val="tx1"/>
                </a:solidFill>
                <a:effectLst/>
                <a:latin typeface="+mn-lt"/>
                <a:ea typeface="+mn-ea"/>
                <a:cs typeface="+mn-cs"/>
              </a:rPr>
              <a:t>„prijatie sviatosti birmovania je potrebné na dovŕšenie krstnej milosti. Veď pokrstených sviatosť birmovania dokonalejšie spája s Cirkvou a bohato ich obdarúva osobitnou silou Ducha Svätého, takže sú ako praví Kristovi svedkovia väčšmi povinní šíriť a brániť vieru slovom i skutkom.“</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Inými slovami - to, čo bolo do nás „zasiate“ v krste, keď sme boli ešte deti, vo sviatosti birmovania dosahuje svoju zrelosť a plnosť. Preto sa </a:t>
            </a:r>
            <a:r>
              <a:rPr lang="sk-SK" sz="1200" kern="1200" dirty="0" smtClean="0">
                <a:solidFill>
                  <a:schemeClr val="tx1"/>
                </a:solidFill>
                <a:effectLst/>
                <a:latin typeface="+mn-lt"/>
                <a:ea typeface="+mn-ea"/>
                <a:cs typeface="+mn-cs"/>
              </a:rPr>
              <a:t>birmovka nazýva </a:t>
            </a:r>
            <a:r>
              <a:rPr lang="sk-SK" sz="1200" kern="1200" dirty="0" smtClean="0">
                <a:solidFill>
                  <a:schemeClr val="tx1"/>
                </a:solidFill>
                <a:effectLst/>
                <a:latin typeface="+mn-lt"/>
                <a:ea typeface="+mn-ea"/>
                <a:cs typeface="+mn-cs"/>
              </a:rPr>
              <a:t>aj sviatosťou kresťanskej dospelosti. Neznamená to teda, že sa zrazu stanete dospelými podľa zákona nejakého štátu alebo veku. Ale že vo väčšej miere dostávate bohatstvo Božieho života a rýchlejšie dokážete napredovať v živote nezištnej lásky (</a:t>
            </a:r>
            <a:r>
              <a:rPr lang="sk-SK" sz="1200" kern="1200" dirty="0" err="1" smtClean="0">
                <a:solidFill>
                  <a:schemeClr val="tx1"/>
                </a:solidFill>
                <a:effectLst/>
                <a:latin typeface="+mn-lt"/>
                <a:ea typeface="+mn-ea"/>
                <a:cs typeface="+mn-cs"/>
              </a:rPr>
              <a:t>porov</a:t>
            </a:r>
            <a:r>
              <a:rPr lang="sk-SK" sz="1200" kern="1200" dirty="0" smtClean="0">
                <a:solidFill>
                  <a:schemeClr val="tx1"/>
                </a:solidFill>
                <a:effectLst/>
                <a:latin typeface="+mn-lt"/>
                <a:ea typeface="+mn-ea"/>
                <a:cs typeface="+mn-cs"/>
              </a:rPr>
              <a:t>. KKC 1212).</a:t>
            </a:r>
            <a:endParaRPr lang="sk-SK" sz="1200" kern="1200" dirty="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2</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Neskôr v detstve ste prijali sviatosť Eucharistie, boli ste na </a:t>
            </a:r>
            <a:r>
              <a:rPr lang="sk-SK" sz="1200" kern="1200" dirty="0" smtClean="0">
                <a:solidFill>
                  <a:schemeClr val="tx1"/>
                </a:solidFill>
                <a:effectLst/>
                <a:latin typeface="+mn-lt"/>
                <a:ea typeface="+mn-ea"/>
                <a:cs typeface="+mn-cs"/>
              </a:rPr>
              <a:t>prvom </a:t>
            </a:r>
            <a:r>
              <a:rPr lang="sk-SK" sz="1200" kern="1200" dirty="0" smtClean="0">
                <a:solidFill>
                  <a:schemeClr val="tx1"/>
                </a:solidFill>
                <a:effectLst/>
                <a:latin typeface="+mn-lt"/>
                <a:ea typeface="+mn-ea"/>
                <a:cs typeface="+mn-cs"/>
              </a:rPr>
              <a:t>svätom prijímaní. Od tej chvíle môžete každý deň vášho života prijímať Ježiša úplne jedinečným spôsobom. Stávate sa s Ním jedno. </a:t>
            </a:r>
            <a:br>
              <a:rPr lang="sk-SK" sz="1200" kern="1200" dirty="0" smtClean="0">
                <a:solidFill>
                  <a:schemeClr val="tx1"/>
                </a:solidFill>
                <a:effectLst/>
                <a:latin typeface="+mn-lt"/>
                <a:ea typeface="+mn-ea"/>
                <a:cs typeface="+mn-cs"/>
              </a:rPr>
            </a:br>
            <a:r>
              <a:rPr lang="sk-SK" sz="1200" b="1" kern="1200" dirty="0" err="1" smtClean="0">
                <a:solidFill>
                  <a:schemeClr val="tx1"/>
                </a:solidFill>
                <a:effectLst/>
                <a:latin typeface="+mn-lt"/>
                <a:ea typeface="+mn-ea"/>
                <a:cs typeface="+mn-cs"/>
              </a:rPr>
              <a:t>Bl</a:t>
            </a:r>
            <a:r>
              <a:rPr lang="sk-SK" sz="1200" b="1" kern="1200" dirty="0" smtClean="0">
                <a:solidFill>
                  <a:schemeClr val="tx1"/>
                </a:solidFill>
                <a:effectLst/>
                <a:latin typeface="+mn-lt"/>
                <a:ea typeface="+mn-ea"/>
                <a:cs typeface="+mn-cs"/>
              </a:rPr>
              <a:t>. Carlo </a:t>
            </a:r>
            <a:r>
              <a:rPr lang="sk-SK" sz="1200" b="1" kern="1200" dirty="0" err="1" smtClean="0">
                <a:solidFill>
                  <a:schemeClr val="tx1"/>
                </a:solidFill>
                <a:effectLst/>
                <a:latin typeface="+mn-lt"/>
                <a:ea typeface="+mn-ea"/>
                <a:cs typeface="+mn-cs"/>
              </a:rPr>
              <a:t>Acutis</a:t>
            </a:r>
            <a:r>
              <a:rPr lang="sk-SK" sz="1200" kern="1200" dirty="0" smtClean="0">
                <a:solidFill>
                  <a:schemeClr val="tx1"/>
                </a:solidFill>
                <a:effectLst/>
                <a:latin typeface="+mn-lt"/>
                <a:ea typeface="+mn-ea"/>
                <a:cs typeface="+mn-cs"/>
              </a:rPr>
              <a:t>, ktorý zomrel len pred niekoľkými rokmi – bol približne vo vašom veku - , raz povedal, že </a:t>
            </a:r>
            <a:r>
              <a:rPr lang="sk-SK" sz="1200" b="1" i="1" kern="1200" dirty="0" smtClean="0">
                <a:solidFill>
                  <a:schemeClr val="tx1"/>
                </a:solidFill>
                <a:effectLst/>
                <a:latin typeface="+mn-lt"/>
                <a:ea typeface="+mn-ea"/>
                <a:cs typeface="+mn-cs"/>
              </a:rPr>
              <a:t>Eucharistia je diaľnicou do neba</a:t>
            </a:r>
            <a:r>
              <a:rPr lang="sk-SK" sz="1200" b="1" kern="1200" dirty="0" smtClean="0">
                <a:solidFill>
                  <a:schemeClr val="tx1"/>
                </a:solidFill>
                <a:effectLst/>
                <a:latin typeface="+mn-lt"/>
                <a:ea typeface="+mn-ea"/>
                <a:cs typeface="+mn-cs"/>
              </a:rPr>
              <a:t>.</a:t>
            </a:r>
            <a:r>
              <a:rPr lang="sk-SK" sz="1200" kern="1200" dirty="0" smtClean="0">
                <a:solidFill>
                  <a:schemeClr val="tx1"/>
                </a:solidFill>
                <a:effectLst/>
                <a:latin typeface="+mn-lt"/>
                <a:ea typeface="+mn-ea"/>
                <a:cs typeface="+mn-cs"/>
              </a:rPr>
              <a:t> Sú to silné slová - ak sa chceme dostať do priamo neba, potrebujeme často prijímať Ježiša v Eucharistii.</a:t>
            </a:r>
            <a:endParaRPr lang="sk-SK" b="0" baseline="0" dirty="0" smtClean="0">
              <a:latin typeface="Times New Roman" pitchFamily="18" charset="0"/>
              <a:cs typeface="Times New Roman" pitchFamily="18" charset="0"/>
            </a:endParaRPr>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3</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Napokon prichádza tretia posila pre tvoj život, pre objavenie jeho zmyslu: </a:t>
            </a:r>
            <a:r>
              <a:rPr lang="sk-SK" sz="1200" b="1" kern="1200" dirty="0" smtClean="0">
                <a:solidFill>
                  <a:schemeClr val="tx1"/>
                </a:solidFill>
                <a:effectLst/>
                <a:latin typeface="+mn-lt"/>
                <a:ea typeface="+mn-ea"/>
                <a:cs typeface="+mn-cs"/>
              </a:rPr>
              <a:t>Sviatosť birmovania. </a:t>
            </a:r>
            <a:r>
              <a:rPr lang="sk-SK" sz="1200" kern="1200" dirty="0" smtClean="0">
                <a:solidFill>
                  <a:schemeClr val="tx1"/>
                </a:solidFill>
                <a:effectLst/>
                <a:latin typeface="+mn-lt"/>
                <a:ea typeface="+mn-ea"/>
                <a:cs typeface="+mn-cs"/>
              </a:rPr>
              <a:t>Zvláštne je, že prijatie práve tejto sviatosti je u niektorých príliš preceňované – niežeby nebola dôležitá, ale stáva sa, že mnohí mladí ľudia ju prijímajú s vedľajšími úmyslami, napr. aby som sa raz mohol ženiť/vydávať v kostole. Podstata tejto sviatosti ich až tak nezaujíma.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Iní ľudia z nej zasa robia sviatosť opradenú mýtmi. Skúsme sa teraz pozrieť na to, akým mýtom spájaným s birmovkou dnes ľudia veria:</a:t>
            </a:r>
          </a:p>
          <a:p>
            <a:pPr lvl="0"/>
            <a:r>
              <a:rPr lang="sk-SK" sz="1200" b="1" kern="1200" dirty="0" smtClean="0">
                <a:solidFill>
                  <a:schemeClr val="tx1"/>
                </a:solidFill>
                <a:effectLst/>
                <a:latin typeface="+mn-lt"/>
                <a:ea typeface="+mn-ea"/>
                <a:cs typeface="+mn-cs"/>
              </a:rPr>
              <a:t>1. Bez </a:t>
            </a:r>
            <a:r>
              <a:rPr lang="sk-SK" sz="1200" b="1" kern="1200" dirty="0" smtClean="0">
                <a:solidFill>
                  <a:schemeClr val="tx1"/>
                </a:solidFill>
                <a:effectLst/>
                <a:latin typeface="+mn-lt"/>
                <a:ea typeface="+mn-ea"/>
                <a:cs typeface="+mn-cs"/>
              </a:rPr>
              <a:t>birmovky sa nemôžem ženiť, vydávať v kostole</a:t>
            </a:r>
            <a:r>
              <a:rPr lang="sk-SK" sz="1200" kern="1200" dirty="0" smtClean="0">
                <a:solidFill>
                  <a:schemeClr val="tx1"/>
                </a:solidFill>
                <a:effectLst/>
                <a:latin typeface="+mn-lt"/>
                <a:ea typeface="+mn-ea"/>
                <a:cs typeface="+mn-cs"/>
              </a:rPr>
              <a:t> – nie je pravdou, že bez birmovky ti nedovolia svadbu v kostole. V skutočnosti neprijatie birmovky pre svadbu v kostole </a:t>
            </a:r>
            <a:r>
              <a:rPr lang="sk-SK" sz="1200" kern="1200" dirty="0" smtClean="0">
                <a:solidFill>
                  <a:schemeClr val="tx1"/>
                </a:solidFill>
                <a:effectLst/>
                <a:latin typeface="+mn-lt"/>
                <a:ea typeface="+mn-ea"/>
                <a:cs typeface="+mn-cs"/>
              </a:rPr>
              <a:t>vôbec nie je </a:t>
            </a:r>
            <a:r>
              <a:rPr lang="sk-SK" sz="1200" kern="1200" dirty="0" smtClean="0">
                <a:solidFill>
                  <a:schemeClr val="tx1"/>
                </a:solidFill>
                <a:effectLst/>
                <a:latin typeface="+mn-lt"/>
                <a:ea typeface="+mn-ea"/>
                <a:cs typeface="+mn-cs"/>
              </a:rPr>
              <a:t>prekážkou. Tento mýtus, ktorí je v mnohých, skôr poukazuje na to, že títo ľudia birmovke vôbec nerozumejú. A aj svadbu v kostole vnímajú skôr ako „folklór“, záležitosť tradície či sentimentálnej atmosféry než ako sviatosť a rozhodnutie o doživotnej vernosti pred tvárou Boha.</a:t>
            </a:r>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2. Potrebujem </a:t>
            </a:r>
            <a:r>
              <a:rPr lang="sk-SK" sz="1200" b="1" kern="1200" dirty="0" smtClean="0">
                <a:solidFill>
                  <a:schemeClr val="tx1"/>
                </a:solidFill>
                <a:effectLst/>
                <a:latin typeface="+mn-lt"/>
                <a:ea typeface="+mn-ea"/>
                <a:cs typeface="+mn-cs"/>
              </a:rPr>
              <a:t>ju, lebo moji rodičia, babky ma nútia, aby som ju prijal – </a:t>
            </a:r>
            <a:r>
              <a:rPr lang="sk-SK" sz="1200" kern="1200" dirty="0" smtClean="0">
                <a:solidFill>
                  <a:schemeClr val="tx1"/>
                </a:solidFill>
                <a:effectLst/>
                <a:latin typeface="+mn-lt"/>
                <a:ea typeface="+mn-ea"/>
                <a:cs typeface="+mn-cs"/>
              </a:rPr>
              <a:t>birmovku nesmieš prijať kvôli tomu, že ťa niekto núti! Skôr by si mal v sebe nájsť odvahu vysvetliť príbuzným, aby ťa nenútili do niečoho, s čím nie si stotožnený. S birmovkou totiž prijímaš zodpovednosť byť svedkom evanjelia. Ak to nemyslíš vážne, birmovka pre teba bude skôr záťažou a raz sa budeš zodpovedať za prijatie daru, ktorý si nijako nerozvíjal. To ti bude na veľkú, veľkú škodu (</a:t>
            </a:r>
            <a:r>
              <a:rPr lang="sk-SK" sz="1200" kern="1200" dirty="0" err="1" smtClean="0">
                <a:solidFill>
                  <a:schemeClr val="tx1"/>
                </a:solidFill>
                <a:effectLst/>
                <a:latin typeface="+mn-lt"/>
                <a:ea typeface="+mn-ea"/>
                <a:cs typeface="+mn-cs"/>
              </a:rPr>
              <a:t>porov</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Mt</a:t>
            </a:r>
            <a:r>
              <a:rPr lang="sk-SK" sz="1200" kern="1200" dirty="0" smtClean="0">
                <a:solidFill>
                  <a:schemeClr val="tx1"/>
                </a:solidFill>
                <a:effectLst/>
                <a:latin typeface="+mn-lt"/>
                <a:ea typeface="+mn-ea"/>
                <a:cs typeface="+mn-cs"/>
              </a:rPr>
              <a:t> 25, 14 – 30).</a:t>
            </a:r>
          </a:p>
          <a:p>
            <a:pPr lvl="0"/>
            <a:r>
              <a:rPr lang="sk-SK" sz="1200" b="1" kern="1200" dirty="0" smtClean="0">
                <a:solidFill>
                  <a:schemeClr val="tx1"/>
                </a:solidFill>
                <a:effectLst/>
                <a:latin typeface="+mn-lt"/>
                <a:ea typeface="+mn-ea"/>
                <a:cs typeface="+mn-cs"/>
              </a:rPr>
              <a:t>3. Chcem </a:t>
            </a:r>
            <a:r>
              <a:rPr lang="sk-SK" sz="1200" b="1" kern="1200" dirty="0" smtClean="0">
                <a:solidFill>
                  <a:schemeClr val="tx1"/>
                </a:solidFill>
                <a:effectLst/>
                <a:latin typeface="+mn-lt"/>
                <a:ea typeface="+mn-ea"/>
                <a:cs typeface="+mn-cs"/>
              </a:rPr>
              <a:t>ju, lebo sa mi to možno niekedy zíde, že ju mám – </a:t>
            </a:r>
            <a:r>
              <a:rPr lang="sk-SK" sz="1200" kern="1200" dirty="0" smtClean="0">
                <a:solidFill>
                  <a:schemeClr val="tx1"/>
                </a:solidFill>
                <a:effectLst/>
                <a:latin typeface="+mn-lt"/>
                <a:ea typeface="+mn-ea"/>
                <a:cs typeface="+mn-cs"/>
              </a:rPr>
              <a:t>tento postoj o tebe hovorí, že chceš birmovku ako zadné vrátka, ako </a:t>
            </a:r>
            <a:r>
              <a:rPr lang="sk-SK" sz="1200" i="1" kern="1200" dirty="0" smtClean="0">
                <a:solidFill>
                  <a:schemeClr val="tx1"/>
                </a:solidFill>
                <a:effectLst/>
                <a:latin typeface="+mn-lt"/>
                <a:ea typeface="+mn-ea"/>
                <a:cs typeface="+mn-cs"/>
              </a:rPr>
              <a:t>„čo ak“</a:t>
            </a:r>
            <a:r>
              <a:rPr lang="sk-SK" sz="1200" kern="1200" dirty="0" smtClean="0">
                <a:solidFill>
                  <a:schemeClr val="tx1"/>
                </a:solidFill>
                <a:effectLst/>
                <a:latin typeface="+mn-lt"/>
                <a:ea typeface="+mn-ea"/>
                <a:cs typeface="+mn-cs"/>
              </a:rPr>
              <a:t>. No pritom o ňu nemáš žiaden skutočný záujem. Možno raz, keď ti to bude vyhovovať, si spomenieš, že si ju raz dávno prijal. No nebude ti v skutočnosti na nič. Ak to s birmovkou nemyslíš vážne a nemieniš tento dar v sebe rozvíjať ďalej, bude to viac na tvoju škodu ako na osoh. S birmovkou prijímaš zodpovednosť, ktorá stojí tvoju vernosť, tvoju obetu, tvoje odhodlanie pre Krista. Ak nie si preň pevne rozhodnutý, radšej do toho nechoď.</a:t>
            </a:r>
            <a:r>
              <a:rPr lang="sk-SK" sz="1200" b="1"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4. U </a:t>
            </a:r>
            <a:r>
              <a:rPr lang="sk-SK" sz="1200" b="1" kern="1200" dirty="0" smtClean="0">
                <a:solidFill>
                  <a:schemeClr val="tx1"/>
                </a:solidFill>
                <a:effectLst/>
                <a:latin typeface="+mn-lt"/>
                <a:ea typeface="+mn-ea"/>
                <a:cs typeface="+mn-cs"/>
              </a:rPr>
              <a:t>nás v rodine je birmovka tradíciou – </a:t>
            </a:r>
            <a:r>
              <a:rPr lang="sk-SK" sz="1200" kern="1200" dirty="0" smtClean="0">
                <a:solidFill>
                  <a:schemeClr val="tx1"/>
                </a:solidFill>
                <a:effectLst/>
                <a:latin typeface="+mn-lt"/>
                <a:ea typeface="+mn-ea"/>
                <a:cs typeface="+mn-cs"/>
              </a:rPr>
              <a:t>tradície sú pekné, ak sa týkajú kultúry človeka. Viera a život kresťana však nemôžu byť iba tradičné, zo zvyku. Predstav si, že by si sa raz mal oženiť/mala vydať za niekoho, koho ti vyberú tvoji rodičia, lebo u vás v rodine je to „tradícia“. Vôbec toho </a:t>
            </a:r>
            <a:r>
              <a:rPr lang="sk-SK" sz="1200" kern="1200" dirty="0" smtClean="0">
                <a:solidFill>
                  <a:schemeClr val="tx1"/>
                </a:solidFill>
                <a:effectLst/>
                <a:latin typeface="+mn-lt"/>
                <a:ea typeface="+mn-ea"/>
                <a:cs typeface="+mn-cs"/>
              </a:rPr>
              <a:t>človeka </a:t>
            </a:r>
            <a:r>
              <a:rPr lang="sk-SK" sz="1200" kern="1200" dirty="0" smtClean="0">
                <a:solidFill>
                  <a:schemeClr val="tx1"/>
                </a:solidFill>
                <a:effectLst/>
                <a:latin typeface="+mn-lt"/>
                <a:ea typeface="+mn-ea"/>
                <a:cs typeface="+mn-cs"/>
              </a:rPr>
              <a:t>nepoznáš, ale musíš si ho vziať, pretože tak to bolo aj pri tvojich rodičoch a ich rodičoch a ich...Ako by si sa cítil/a, čo by si urobil/a?</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Prijať birmovku z tradície je niečo podobné, ako sme o tom hovorili pri druhom mýte. Nemá pre teba žiaden osoh, bude ti viac záťažou. </a:t>
            </a:r>
          </a:p>
          <a:p>
            <a:r>
              <a:rPr lang="sk-SK" sz="1200" b="1" kern="1200" dirty="0" smtClean="0">
                <a:solidFill>
                  <a:schemeClr val="tx1"/>
                </a:solidFill>
                <a:effectLst/>
                <a:latin typeface="+mn-lt"/>
                <a:ea typeface="+mn-ea"/>
                <a:cs typeface="+mn-cs"/>
              </a:rPr>
              <a:t>Pamätaj si: </a:t>
            </a:r>
            <a:r>
              <a:rPr lang="sk-SK" sz="1200" kern="1200" dirty="0" smtClean="0">
                <a:solidFill>
                  <a:schemeClr val="tx1"/>
                </a:solidFill>
                <a:effectLst/>
                <a:latin typeface="+mn-lt"/>
                <a:ea typeface="+mn-ea"/>
                <a:cs typeface="+mn-cs"/>
              </a:rPr>
              <a:t>Birmovka si vyžaduje </a:t>
            </a:r>
            <a:r>
              <a:rPr lang="sk-SK" sz="1200" b="1" kern="1200" dirty="0" smtClean="0">
                <a:solidFill>
                  <a:schemeClr val="tx1"/>
                </a:solidFill>
                <a:effectLst/>
                <a:latin typeface="+mn-lt"/>
                <a:ea typeface="+mn-ea"/>
                <a:cs typeface="+mn-cs"/>
              </a:rPr>
              <a:t>tvoje</a:t>
            </a:r>
            <a:r>
              <a:rPr lang="sk-SK" sz="1200" kern="1200" dirty="0" smtClean="0">
                <a:solidFill>
                  <a:schemeClr val="tx1"/>
                </a:solidFill>
                <a:effectLst/>
                <a:latin typeface="+mn-lt"/>
                <a:ea typeface="+mn-ea"/>
                <a:cs typeface="+mn-cs"/>
              </a:rPr>
              <a:t> rozhodnutie, </a:t>
            </a:r>
            <a:r>
              <a:rPr lang="sk-SK" sz="1200" b="1" kern="1200" smtClean="0">
                <a:solidFill>
                  <a:schemeClr val="tx1"/>
                </a:solidFill>
                <a:effectLst/>
                <a:latin typeface="+mn-lt"/>
                <a:ea typeface="+mn-ea"/>
                <a:cs typeface="+mn-cs"/>
              </a:rPr>
              <a:t>tvoju</a:t>
            </a:r>
            <a:r>
              <a:rPr lang="sk-SK" sz="1200" kern="1200" smtClean="0">
                <a:solidFill>
                  <a:schemeClr val="tx1"/>
                </a:solidFill>
                <a:effectLst/>
                <a:latin typeface="+mn-lt"/>
                <a:ea typeface="+mn-ea"/>
                <a:cs typeface="+mn-cs"/>
              </a:rPr>
              <a:t> </a:t>
            </a:r>
            <a:r>
              <a:rPr lang="sk-SK" sz="1200" kern="1200" smtClean="0">
                <a:solidFill>
                  <a:schemeClr val="tx1"/>
                </a:solidFill>
                <a:effectLst/>
                <a:latin typeface="+mn-lt"/>
                <a:ea typeface="+mn-ea"/>
                <a:cs typeface="+mn-cs"/>
              </a:rPr>
              <a:t>túžbu</a:t>
            </a:r>
            <a:r>
              <a:rPr lang="sk-SK" sz="1200" kern="1200" dirty="0" smtClean="0">
                <a:solidFill>
                  <a:schemeClr val="tx1"/>
                </a:solidFill>
                <a:effectLst/>
                <a:latin typeface="+mn-lt"/>
                <a:ea typeface="+mn-ea"/>
                <a:cs typeface="+mn-cs"/>
              </a:rPr>
              <a:t>. Ak máš prijať birmovku, prijmi ju </a:t>
            </a:r>
            <a:r>
              <a:rPr lang="sk-SK" sz="1200" b="1" kern="1200" dirty="0" smtClean="0">
                <a:solidFill>
                  <a:schemeClr val="tx1"/>
                </a:solidFill>
                <a:effectLst/>
                <a:latin typeface="+mn-lt"/>
                <a:ea typeface="+mn-ea"/>
                <a:cs typeface="+mn-cs"/>
              </a:rPr>
              <a:t>kvôli sebe</a:t>
            </a:r>
            <a:r>
              <a:rPr lang="sk-SK" sz="1200" kern="1200" dirty="0" smtClean="0">
                <a:solidFill>
                  <a:schemeClr val="tx1"/>
                </a:solidFill>
                <a:effectLst/>
                <a:latin typeface="+mn-lt"/>
                <a:ea typeface="+mn-ea"/>
                <a:cs typeface="+mn-cs"/>
              </a:rPr>
              <a:t>, nie kvôli druhým!</a:t>
            </a:r>
            <a:endParaRPr lang="sk-SK" b="1" dirty="0"/>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4</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Najdôležitejšia otázka teda ostáva, prečo ju teda prijať? Pozrime sa na </a:t>
            </a:r>
            <a:r>
              <a:rPr lang="sk-SK" sz="1200" b="1" kern="1200" dirty="0" smtClean="0">
                <a:solidFill>
                  <a:schemeClr val="tx1"/>
                </a:solidFill>
                <a:effectLst/>
                <a:latin typeface="+mn-lt"/>
                <a:ea typeface="+mn-ea"/>
                <a:cs typeface="+mn-cs"/>
              </a:rPr>
              <a:t>štyri hlavné dôvody:</a:t>
            </a:r>
            <a:r>
              <a:rPr lang="sk-SK" sz="1200" kern="1200" dirty="0" smtClean="0">
                <a:solidFill>
                  <a:schemeClr val="tx1"/>
                </a:solidFill>
                <a:effectLst/>
                <a:latin typeface="+mn-lt"/>
                <a:ea typeface="+mn-ea"/>
                <a:cs typeface="+mn-cs"/>
              </a:rPr>
              <a:t> </a:t>
            </a:r>
          </a:p>
          <a:p>
            <a:r>
              <a:rPr lang="sk-SK" sz="1200" kern="1200" dirty="0" smtClean="0">
                <a:solidFill>
                  <a:schemeClr val="tx1"/>
                </a:solidFill>
                <a:effectLst/>
                <a:latin typeface="+mn-lt"/>
                <a:ea typeface="+mn-ea"/>
                <a:cs typeface="+mn-cs"/>
              </a:rPr>
              <a:t>1. </a:t>
            </a:r>
            <a:r>
              <a:rPr lang="sk-SK" sz="1200" b="1" kern="1200" dirty="0" smtClean="0">
                <a:solidFill>
                  <a:schemeClr val="tx1"/>
                </a:solidFill>
                <a:effectLst/>
                <a:latin typeface="+mn-lt"/>
                <a:ea typeface="+mn-ea"/>
                <a:cs typeface="+mn-cs"/>
              </a:rPr>
              <a:t>Ježiš</a:t>
            </a:r>
            <a:r>
              <a:rPr lang="sk-SK" sz="1200" kern="1200" dirty="0" smtClean="0">
                <a:solidFill>
                  <a:schemeClr val="tx1"/>
                </a:solidFill>
                <a:effectLst/>
                <a:latin typeface="+mn-lt"/>
                <a:ea typeface="+mn-ea"/>
                <a:cs typeface="+mn-cs"/>
              </a:rPr>
              <a:t> – lebo chceš prijať dar, ktorý ti ponúka Ježiš;</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 lebo chceš byť jeho vyslancom, jeho hrdinom, ktorý prináša jeho kráľovstvo do tohto sveta; - lebo chceš byť tým, kto odhaľuje pravdu, zjavuje Božiu lásku, zachraňuje ľudské duše od zla a zatratenia; </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Birmovka je o tom, aby si mohol byť viac spojený s Ježišom, aby si viac spoznával, kým je pre teba a rozvíjal s ním vzťah. </a:t>
            </a:r>
          </a:p>
          <a:p>
            <a:r>
              <a:rPr lang="sk-SK" sz="1200" kern="1200" dirty="0" smtClean="0">
                <a:solidFill>
                  <a:schemeClr val="tx1"/>
                </a:solidFill>
                <a:effectLst/>
                <a:latin typeface="+mn-lt"/>
                <a:ea typeface="+mn-ea"/>
                <a:cs typeface="+mn-cs"/>
              </a:rPr>
              <a:t>2. </a:t>
            </a:r>
            <a:r>
              <a:rPr lang="sk-SK" sz="1200" b="1" kern="1200" dirty="0" smtClean="0">
                <a:solidFill>
                  <a:schemeClr val="tx1"/>
                </a:solidFill>
                <a:effectLst/>
                <a:latin typeface="+mn-lt"/>
                <a:ea typeface="+mn-ea"/>
                <a:cs typeface="+mn-cs"/>
              </a:rPr>
              <a:t>Duch Svätý</a:t>
            </a:r>
            <a:r>
              <a:rPr lang="sk-SK" sz="1200" kern="1200" dirty="0" smtClean="0">
                <a:solidFill>
                  <a:schemeClr val="tx1"/>
                </a:solidFill>
                <a:effectLst/>
                <a:latin typeface="+mn-lt"/>
                <a:ea typeface="+mn-ea"/>
                <a:cs typeface="+mn-cs"/>
              </a:rPr>
              <a:t> – birmovka je sviatosť, cez ktorú ťa napĺňa Duch Svätý. O ňom ešte bude reč  v ďalšej katechéze. Práve on je tým najväčším darom, aký pri birmovke dostávaš, preto si zasluhuje zvláštnu pozornosť. </a:t>
            </a:r>
          </a:p>
          <a:p>
            <a:r>
              <a:rPr lang="sk-SK" sz="1200" kern="1200" dirty="0" smtClean="0">
                <a:solidFill>
                  <a:schemeClr val="tx1"/>
                </a:solidFill>
                <a:effectLst/>
                <a:latin typeface="+mn-lt"/>
                <a:ea typeface="+mn-ea"/>
                <a:cs typeface="+mn-cs"/>
              </a:rPr>
              <a:t>3. </a:t>
            </a:r>
            <a:r>
              <a:rPr lang="sk-SK" sz="1200" b="1" kern="1200" dirty="0" smtClean="0">
                <a:solidFill>
                  <a:schemeClr val="tx1"/>
                </a:solidFill>
                <a:effectLst/>
                <a:latin typeface="+mn-lt"/>
                <a:ea typeface="+mn-ea"/>
                <a:cs typeface="+mn-cs"/>
              </a:rPr>
              <a:t>Chceš veriť viac,</a:t>
            </a:r>
            <a:r>
              <a:rPr lang="sk-SK" sz="1200" kern="1200" dirty="0" smtClean="0">
                <a:solidFill>
                  <a:schemeClr val="tx1"/>
                </a:solidFill>
                <a:effectLst/>
                <a:latin typeface="+mn-lt"/>
                <a:ea typeface="+mn-ea"/>
                <a:cs typeface="+mn-cs"/>
              </a:rPr>
              <a:t> viac žiť ako kresťan →→ → </a:t>
            </a:r>
          </a:p>
          <a:p>
            <a:r>
              <a:rPr lang="sk-SK" sz="1200" kern="1200" dirty="0" smtClean="0">
                <a:solidFill>
                  <a:schemeClr val="tx1"/>
                </a:solidFill>
                <a:effectLst/>
                <a:latin typeface="+mn-lt"/>
                <a:ea typeface="+mn-ea"/>
                <a:cs typeface="+mn-cs"/>
              </a:rPr>
              <a:t>4. </a:t>
            </a:r>
            <a:r>
              <a:rPr lang="sk-SK" sz="1200" b="1" kern="1200" dirty="0" smtClean="0">
                <a:solidFill>
                  <a:schemeClr val="tx1"/>
                </a:solidFill>
                <a:effectLst/>
                <a:latin typeface="+mn-lt"/>
                <a:ea typeface="+mn-ea"/>
                <a:cs typeface="+mn-cs"/>
              </a:rPr>
              <a:t>Chceš sa stať svätým</a:t>
            </a:r>
            <a:r>
              <a:rPr lang="sk-SK" sz="1200" kern="1200" dirty="0" smtClean="0">
                <a:solidFill>
                  <a:schemeClr val="tx1"/>
                </a:solidFill>
                <a:effectLst/>
                <a:latin typeface="+mn-lt"/>
                <a:ea typeface="+mn-ea"/>
                <a:cs typeface="+mn-cs"/>
              </a:rPr>
              <a:t> – nie je možné byť kresťanom bez toho, aby si nebol svätý. Možno ťa táto veta desí, možno máš strach alebo predsudky pred svätosťou.  Ak je svätosť pre teba iba svätuškárstvom alebo bezbrehým asketizmom, veľmi sa mýliš a možno preto po nej netúžiš. Pápež František píše, že </a:t>
            </a:r>
            <a:r>
              <a:rPr lang="sk-SK" sz="1200" i="1" kern="1200" dirty="0" smtClean="0">
                <a:solidFill>
                  <a:schemeClr val="tx1"/>
                </a:solidFill>
                <a:effectLst/>
                <a:latin typeface="+mn-lt"/>
                <a:ea typeface="+mn-ea"/>
                <a:cs typeface="+mn-cs"/>
              </a:rPr>
              <a:t>„svätosť nie je nič iné, než naplno žitá láska“ </a:t>
            </a:r>
            <a:r>
              <a:rPr lang="sk-SK" sz="1200" kern="1200" dirty="0" smtClean="0">
                <a:solidFill>
                  <a:schemeClr val="tx1"/>
                </a:solidFill>
                <a:effectLst/>
                <a:latin typeface="+mn-lt"/>
                <a:ea typeface="+mn-ea"/>
                <a:cs typeface="+mn-cs"/>
              </a:rPr>
              <a:t>a že </a:t>
            </a:r>
            <a:r>
              <a:rPr lang="sk-SK" sz="1200" i="1" kern="1200" dirty="0" smtClean="0">
                <a:solidFill>
                  <a:schemeClr val="tx1"/>
                </a:solidFill>
                <a:effectLst/>
                <a:latin typeface="+mn-lt"/>
                <a:ea typeface="+mn-ea"/>
                <a:cs typeface="+mn-cs"/>
              </a:rPr>
              <a:t>„sa meria podľa výšky, ktorú Kristus dosahuje v nás“ </a:t>
            </a: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Christus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vivit</a:t>
            </a:r>
            <a:r>
              <a:rPr lang="sk-SK" sz="1200" kern="1200" dirty="0" smtClean="0">
                <a:solidFill>
                  <a:schemeClr val="tx1"/>
                </a:solidFill>
                <a:effectLst/>
                <a:latin typeface="+mn-lt"/>
                <a:ea typeface="+mn-ea"/>
                <a:cs typeface="+mn-cs"/>
              </a:rPr>
              <a:t> 21).</a:t>
            </a:r>
            <a:r>
              <a:rPr lang="sk-SK" sz="1200" i="1" kern="120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 Teda nezištná láska k Bohu a tvojim bratom i sestrám je kritériom svätosti. Ak naozaj miluješ, už teraz si svätý. Tvoja svätosť závisí od veľkosti lásky, ktorú máš vo svojom srdci. </a:t>
            </a:r>
          </a:p>
          <a:p>
            <a:r>
              <a:rPr lang="sk-SK" sz="1200" b="1" kern="1200" dirty="0" smtClean="0">
                <a:solidFill>
                  <a:schemeClr val="tx1"/>
                </a:solidFill>
                <a:effectLst/>
                <a:latin typeface="+mn-lt"/>
                <a:ea typeface="+mn-ea"/>
                <a:cs typeface="+mn-cs"/>
              </a:rPr>
              <a:t>Svätosť</a:t>
            </a:r>
            <a:r>
              <a:rPr lang="sk-SK" sz="1200" kern="1200" dirty="0" smtClean="0">
                <a:solidFill>
                  <a:schemeClr val="tx1"/>
                </a:solidFill>
                <a:effectLst/>
                <a:latin typeface="+mn-lt"/>
                <a:ea typeface="+mn-ea"/>
                <a:cs typeface="+mn-cs"/>
              </a:rPr>
              <a:t> je aj o tom, že dokážeš </a:t>
            </a:r>
            <a:r>
              <a:rPr lang="sk-SK" sz="1200" b="1" kern="1200" dirty="0" smtClean="0">
                <a:solidFill>
                  <a:schemeClr val="tx1"/>
                </a:solidFill>
                <a:effectLst/>
                <a:latin typeface="+mn-lt"/>
                <a:ea typeface="+mn-ea"/>
                <a:cs typeface="+mn-cs"/>
              </a:rPr>
              <a:t>ísť proti prúdu</a:t>
            </a:r>
            <a:r>
              <a:rPr lang="sk-SK" sz="1200" kern="1200" dirty="0" smtClean="0">
                <a:solidFill>
                  <a:schemeClr val="tx1"/>
                </a:solidFill>
                <a:effectLst/>
                <a:latin typeface="+mn-lt"/>
                <a:ea typeface="+mn-ea"/>
                <a:cs typeface="+mn-cs"/>
              </a:rPr>
              <a:t>. Že sa nezmieriš s tým, čo tvrdí väčšina, ale statočne brániš pravdu. </a:t>
            </a:r>
            <a:br>
              <a:rPr lang="sk-SK" sz="1200" kern="1200" dirty="0" smtClean="0">
                <a:solidFill>
                  <a:schemeClr val="tx1"/>
                </a:solidFill>
                <a:effectLst/>
                <a:latin typeface="+mn-lt"/>
                <a:ea typeface="+mn-ea"/>
                <a:cs typeface="+mn-cs"/>
              </a:rPr>
            </a:br>
            <a:r>
              <a:rPr lang="sk-SK" sz="1200" b="1" kern="1200" dirty="0" smtClean="0">
                <a:solidFill>
                  <a:schemeClr val="tx1"/>
                </a:solidFill>
                <a:effectLst/>
                <a:latin typeface="+mn-lt"/>
                <a:ea typeface="+mn-ea"/>
                <a:cs typeface="+mn-cs"/>
              </a:rPr>
              <a:t>Svätosť je základný predpoklad pre odhalenie zmyslu tvojho života.</a:t>
            </a:r>
            <a:r>
              <a:rPr lang="sk-SK" sz="1200" kern="1200" dirty="0" smtClean="0">
                <a:solidFill>
                  <a:schemeClr val="tx1"/>
                </a:solidFill>
                <a:effectLst/>
                <a:latin typeface="+mn-lt"/>
                <a:ea typeface="+mn-ea"/>
                <a:cs typeface="+mn-cs"/>
              </a:rPr>
              <a:t> </a:t>
            </a:r>
            <a:br>
              <a:rPr lang="sk-SK" sz="1200" kern="1200" dirty="0" smtClean="0">
                <a:solidFill>
                  <a:schemeClr val="tx1"/>
                </a:solidFill>
                <a:effectLst/>
                <a:latin typeface="+mn-lt"/>
                <a:ea typeface="+mn-ea"/>
                <a:cs typeface="+mn-cs"/>
              </a:rPr>
            </a:br>
            <a:r>
              <a:rPr lang="sk-SK" sz="1200" b="1" kern="1200" dirty="0" smtClean="0">
                <a:solidFill>
                  <a:schemeClr val="tx1"/>
                </a:solidFill>
                <a:effectLst/>
                <a:latin typeface="+mn-lt"/>
                <a:ea typeface="+mn-ea"/>
                <a:cs typeface="+mn-cs"/>
              </a:rPr>
              <a:t>Svätosť je o tvojom srdci</a:t>
            </a:r>
            <a:r>
              <a:rPr lang="sk-SK" sz="1200" kern="1200" dirty="0" smtClean="0">
                <a:solidFill>
                  <a:schemeClr val="tx1"/>
                </a:solidFill>
                <a:effectLst/>
                <a:latin typeface="+mn-lt"/>
                <a:ea typeface="+mn-ea"/>
                <a:cs typeface="+mn-cs"/>
              </a:rPr>
              <a:t> – o tom, či vieš, kým si a o tom, kto je tvojím pánom (je to mobil, hry, internet, </a:t>
            </a:r>
            <a:r>
              <a:rPr lang="sk-SK" sz="1200" kern="1200" dirty="0" err="1" smtClean="0">
                <a:solidFill>
                  <a:schemeClr val="tx1"/>
                </a:solidFill>
                <a:effectLst/>
                <a:latin typeface="+mn-lt"/>
                <a:ea typeface="+mn-ea"/>
                <a:cs typeface="+mn-cs"/>
              </a:rPr>
              <a:t>kamoši</a:t>
            </a:r>
            <a:r>
              <a:rPr lang="sk-SK" sz="1200" kern="1200" dirty="0" smtClean="0">
                <a:solidFill>
                  <a:schemeClr val="tx1"/>
                </a:solidFill>
                <a:effectLst/>
                <a:latin typeface="+mn-lt"/>
                <a:ea typeface="+mn-ea"/>
                <a:cs typeface="+mn-cs"/>
              </a:rPr>
              <a:t>, tvoje ego, tvoja autorita? Alebo Ježiš?).</a:t>
            </a:r>
            <a:br>
              <a:rPr lang="sk-SK" sz="1200" kern="1200" dirty="0" smtClean="0">
                <a:solidFill>
                  <a:schemeClr val="tx1"/>
                </a:solidFill>
                <a:effectLst/>
                <a:latin typeface="+mn-lt"/>
                <a:ea typeface="+mn-ea"/>
                <a:cs typeface="+mn-cs"/>
              </a:rPr>
            </a:br>
            <a:r>
              <a:rPr lang="sk-SK" sz="1200" kern="1200" dirty="0" smtClean="0">
                <a:solidFill>
                  <a:schemeClr val="tx1"/>
                </a:solidFill>
                <a:effectLst/>
                <a:latin typeface="+mn-lt"/>
                <a:ea typeface="+mn-ea"/>
                <a:cs typeface="+mn-cs"/>
              </a:rPr>
              <a:t>Sviatosť birmovania bude pre teba posilou, aby si dokázal autenticky milovať. Aby skutky tvojej lásky boli odvážne obetavé a aby ich ovocie zostalo zachované navždy.</a:t>
            </a:r>
            <a:r>
              <a:rPr lang="sk-SK" sz="1200" i="1" kern="120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 </a:t>
            </a:r>
            <a:r>
              <a:rPr lang="sk-SK" sz="1200" b="1" kern="1200" dirty="0" smtClean="0">
                <a:solidFill>
                  <a:schemeClr val="tx1"/>
                </a:solidFill>
                <a:effectLst/>
                <a:latin typeface="+mn-lt"/>
                <a:ea typeface="+mn-ea"/>
                <a:cs typeface="+mn-cs"/>
              </a:rPr>
              <a:t>Aby si bol svätý. </a:t>
            </a:r>
            <a:endParaRPr lang="sk-SK" sz="1200" kern="1200" dirty="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5</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sz="1200" kern="1200" dirty="0" smtClean="0">
                <a:solidFill>
                  <a:schemeClr val="tx1"/>
                </a:solidFill>
                <a:effectLst/>
                <a:latin typeface="+mn-lt"/>
                <a:ea typeface="+mn-ea"/>
                <a:cs typeface="+mn-cs"/>
              </a:rPr>
              <a:t>Povedali sme si, že pri birmovke dostávaš </a:t>
            </a:r>
            <a:r>
              <a:rPr lang="sk-SK" sz="1200" kern="1200" smtClean="0">
                <a:solidFill>
                  <a:schemeClr val="tx1"/>
                </a:solidFill>
                <a:effectLst/>
                <a:latin typeface="+mn-lt"/>
                <a:ea typeface="+mn-ea"/>
                <a:cs typeface="+mn-cs"/>
              </a:rPr>
              <a:t>mnoho darov a </a:t>
            </a:r>
            <a:r>
              <a:rPr lang="sk-SK" sz="1200" kern="1200" dirty="0" smtClean="0">
                <a:solidFill>
                  <a:schemeClr val="tx1"/>
                </a:solidFill>
                <a:effectLst/>
                <a:latin typeface="+mn-lt"/>
                <a:ea typeface="+mn-ea"/>
                <a:cs typeface="+mn-cs"/>
              </a:rPr>
              <a:t>že najväčším z nich je Duch Svätý, Tešiteľ a Priateľ tvojho srdca. </a:t>
            </a:r>
          </a:p>
          <a:p>
            <a:r>
              <a:rPr lang="sk-SK" sz="1200" kern="1200" dirty="0" smtClean="0">
                <a:solidFill>
                  <a:schemeClr val="tx1"/>
                </a:solidFill>
                <a:effectLst/>
                <a:latin typeface="+mn-lt"/>
                <a:ea typeface="+mn-ea"/>
                <a:cs typeface="+mn-cs"/>
              </a:rPr>
              <a:t>Takisto dostávaš aj možnosť vybrať si birmovného otca alebo mamu. Ich úlohou bude modliť sa za teba a byť ti nablízku. </a:t>
            </a:r>
          </a:p>
          <a:p>
            <a:r>
              <a:rPr lang="sk-SK" b="1" baseline="0" dirty="0" smtClean="0"/>
              <a:t>Získavaš ešte jeden výnimočný dar</a:t>
            </a:r>
            <a:r>
              <a:rPr lang="sk-SK" b="0" baseline="0" dirty="0" smtClean="0"/>
              <a:t>. Môžeš si vybrať </a:t>
            </a:r>
            <a:r>
              <a:rPr lang="sk-SK" b="1" baseline="0" dirty="0" smtClean="0"/>
              <a:t>birmovného patróna</a:t>
            </a:r>
            <a:r>
              <a:rPr lang="sk-SK" b="0" baseline="0" dirty="0" smtClean="0"/>
              <a:t>, ktorý bude za teba prosiť priamo pred Bohom. Stane sa tvojím priateľom a bude ťa sprevádzať na tvojich cestách. Dobre sa rozhodni, koho si vyberieš. Odporúčam ti, aby si si nevyberal meno, ktoré sa ti páči, vyber si radšej podľa toho, čím ti je tvoj patrón blízky. Môžeš si vyberať z celého radu svätých či blahoslavených počas dvoch tisícročí, preto sa neunáhli. Popros Boha, nech ti poradí, nech ti dá tip, kto z jeho svätých by bol tebe najbližší ;) Vyber si cielene, nie náhodne. </a:t>
            </a:r>
          </a:p>
          <a:p>
            <a:r>
              <a:rPr lang="sk-SK" b="0" baseline="0" dirty="0" smtClean="0"/>
              <a:t>Pozri napr. </a:t>
            </a:r>
            <a:r>
              <a:rPr lang="sk-SK" b="1" baseline="0" dirty="0" smtClean="0"/>
              <a:t>http://www.zivotopisysvatych.sk/</a:t>
            </a:r>
            <a:endParaRPr lang="sk-SK" b="1" dirty="0"/>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6</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r>
              <a:rPr lang="sk-SK" b="0" dirty="0" smtClean="0"/>
              <a:t>Odporúčame reflexiu</a:t>
            </a:r>
            <a:r>
              <a:rPr lang="sk-SK" b="0" baseline="0" dirty="0" smtClean="0"/>
              <a:t> v skupinkách po 4 – 7 účastníkoch</a:t>
            </a:r>
            <a:endParaRPr lang="sk-SK" b="0" dirty="0"/>
          </a:p>
        </p:txBody>
      </p:sp>
      <p:sp>
        <p:nvSpPr>
          <p:cNvPr id="4" name="Zástupný symbol čísla snímky 3"/>
          <p:cNvSpPr>
            <a:spLocks noGrp="1"/>
          </p:cNvSpPr>
          <p:nvPr>
            <p:ph type="sldNum" sz="quarter" idx="10"/>
          </p:nvPr>
        </p:nvSpPr>
        <p:spPr/>
        <p:txBody>
          <a:bodyPr/>
          <a:lstStyle/>
          <a:p>
            <a:fld id="{BCC07F1F-CD7D-4A7A-B9BC-8A2D90EB4AC6}" type="slidenum">
              <a:rPr lang="sk-SK" smtClean="0"/>
              <a:pPr/>
              <a:t>7</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774FAAB9-8ECB-4EC0-96EF-7B0F3B322C87}" type="datetimeFigureOut">
              <a:rPr lang="sk-SK" smtClean="0"/>
              <a:pPr/>
              <a:t>19. 9. 2024</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0C5C28A0-CEC6-4D8A-8E3A-72C038FAA498}" type="slidenum">
              <a:rPr lang="sk-SK" smtClean="0"/>
              <a:pPr/>
              <a:t>‹#›</a:t>
            </a:fld>
            <a:endParaRPr lang="sk-SK"/>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FAAB9-8ECB-4EC0-96EF-7B0F3B322C87}" type="datetimeFigureOut">
              <a:rPr lang="sk-SK" smtClean="0"/>
              <a:pPr/>
              <a:t>19. 9. 2024</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C28A0-CEC6-4D8A-8E3A-72C038FAA498}" type="slidenum">
              <a:rPr lang="sk-SK" smtClean="0"/>
              <a:pPr/>
              <a:t>‹#›</a:t>
            </a:fld>
            <a:endParaRPr lang="sk-SK"/>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28596" y="130430"/>
            <a:ext cx="8501121" cy="1752600"/>
          </a:xfrm>
        </p:spPr>
        <p:txBody>
          <a:bodyPr>
            <a:normAutofit/>
          </a:bodyPr>
          <a:lstStyle/>
          <a:p>
            <a:r>
              <a:rPr lang="sk-SK" sz="4400" b="1" dirty="0" smtClean="0">
                <a:solidFill>
                  <a:schemeClr val="tx1"/>
                </a:solidFill>
                <a:effectLst>
                  <a:glow rad="228600">
                    <a:schemeClr val="accent6">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Načo  a na čo mi je birmovka?</a:t>
            </a:r>
            <a:endParaRPr lang="sk-SK" sz="4400" b="1" dirty="0">
              <a:solidFill>
                <a:schemeClr val="tx1"/>
              </a:solidFill>
              <a:effectLst>
                <a:glow rad="228600">
                  <a:schemeClr val="accent6">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Obrázok 5" descr="AdobeStock_132903922.jpg"/>
          <p:cNvPicPr>
            <a:picLocks noChangeAspect="1"/>
          </p:cNvPicPr>
          <p:nvPr/>
        </p:nvPicPr>
        <p:blipFill>
          <a:blip r:embed="rId3" cstate="print"/>
          <a:stretch>
            <a:fillRect/>
          </a:stretch>
        </p:blipFill>
        <p:spPr>
          <a:xfrm>
            <a:off x="0" y="1142984"/>
            <a:ext cx="9144000" cy="5257800"/>
          </a:xfrm>
          <a:prstGeom prst="rect">
            <a:avLst/>
          </a:prstGeom>
          <a:ln>
            <a:noFill/>
          </a:ln>
          <a:effectLst>
            <a:softEdge rad="112500"/>
          </a:effectLst>
        </p:spPr>
      </p:pic>
      <p:pic>
        <p:nvPicPr>
          <p:cNvPr id="5" name="Obrázek 4" descr="imageedit_69_6827610362.png"/>
          <p:cNvPicPr>
            <a:picLocks noChangeAspect="1"/>
          </p:cNvPicPr>
          <p:nvPr/>
        </p:nvPicPr>
        <p:blipFill>
          <a:blip r:embed="rId4" cstate="print">
            <a:lum bright="70000" contrast="-70000"/>
          </a:blip>
          <a:stretch>
            <a:fillRect/>
          </a:stretch>
        </p:blipFill>
        <p:spPr>
          <a:xfrm>
            <a:off x="7715272" y="5072074"/>
            <a:ext cx="933299" cy="777859"/>
          </a:xfrm>
          <a:prstGeom prst="rect">
            <a:avLst/>
          </a:prstGeom>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08" name="AutoShape 4"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10" name="AutoShape 6"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12" name="AutoShape 8" descr="Dôležité udalosti v rodokmeni: narodenie a krst | DYNAST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1513" name="Picture 9" descr="C:\Users\DKU_D\Desktop\Dolezite-udalosti-v-rodokmeni-narodeni-a-krst_tiny.png"/>
          <p:cNvPicPr>
            <a:picLocks noChangeAspect="1" noChangeArrowheads="1"/>
          </p:cNvPicPr>
          <p:nvPr/>
        </p:nvPicPr>
        <p:blipFill>
          <a:blip r:embed="rId3"/>
          <a:srcRect/>
          <a:stretch>
            <a:fillRect/>
          </a:stretch>
        </p:blipFill>
        <p:spPr bwMode="auto">
          <a:xfrm>
            <a:off x="986493" y="1643050"/>
            <a:ext cx="8300415" cy="4357718"/>
          </a:xfrm>
          <a:prstGeom prst="rect">
            <a:avLst/>
          </a:prstGeom>
          <a:ln>
            <a:noFill/>
          </a:ln>
          <a:effectLst>
            <a:softEdge rad="112500"/>
          </a:effectLst>
        </p:spPr>
      </p:pic>
      <p:sp>
        <p:nvSpPr>
          <p:cNvPr id="10" name="Obdĺžnik 9"/>
          <p:cNvSpPr/>
          <p:nvPr/>
        </p:nvSpPr>
        <p:spPr>
          <a:xfrm>
            <a:off x="428596" y="500042"/>
            <a:ext cx="6033639" cy="646331"/>
          </a:xfrm>
          <a:prstGeom prst="rect">
            <a:avLst/>
          </a:prstGeom>
        </p:spPr>
        <p:txBody>
          <a:bodyPr wrap="none">
            <a:spAutoFit/>
          </a:bodyPr>
          <a:lstStyle/>
          <a:p>
            <a:r>
              <a:rPr lang="sk-SK" sz="36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rPr>
              <a:t>Kedy a kde začala tvoja cesta?</a:t>
            </a:r>
            <a:endParaRPr lang="sk-SK" sz="3600" b="1" i="1" dirty="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08" name="AutoShape 4"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10" name="AutoShape 6" descr="Krst – Rímskokatolícka cirkev, farnosť Ružomber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21512" name="AutoShape 8" descr="Dôležité udalosti v rodokmeni: narodenie a krst | DYNAST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sp>
        <p:nvSpPr>
          <p:cNvPr id="10" name="Obdĺžnik 9"/>
          <p:cNvSpPr/>
          <p:nvPr/>
        </p:nvSpPr>
        <p:spPr>
          <a:xfrm>
            <a:off x="428596" y="500042"/>
            <a:ext cx="3955314" cy="646331"/>
          </a:xfrm>
          <a:prstGeom prst="rect">
            <a:avLst/>
          </a:prstGeom>
        </p:spPr>
        <p:txBody>
          <a:bodyPr wrap="none">
            <a:spAutoFit/>
          </a:bodyPr>
          <a:lstStyle/>
          <a:p>
            <a:r>
              <a:rPr lang="sk-SK" sz="36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rPr>
              <a:t>Diaľnica do neba...</a:t>
            </a:r>
            <a:endParaRPr lang="sk-SK" sz="3600" b="1" i="1" dirty="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endParaRPr>
          </a:p>
        </p:txBody>
      </p:sp>
      <p:pic>
        <p:nvPicPr>
          <p:cNvPr id="2050" name="Picture 2" descr="Interkomúnio – „posledná skúška“ Cirkvi? - Christianitas"/>
          <p:cNvPicPr>
            <a:picLocks noChangeAspect="1" noChangeArrowheads="1"/>
          </p:cNvPicPr>
          <p:nvPr/>
        </p:nvPicPr>
        <p:blipFill>
          <a:blip r:embed="rId3"/>
          <a:srcRect b="16076"/>
          <a:stretch>
            <a:fillRect/>
          </a:stretch>
        </p:blipFill>
        <p:spPr bwMode="auto">
          <a:xfrm>
            <a:off x="-285784" y="1428736"/>
            <a:ext cx="7943850" cy="5643578"/>
          </a:xfrm>
          <a:prstGeom prst="rect">
            <a:avLst/>
          </a:prstGeom>
          <a:ln>
            <a:noFill/>
          </a:ln>
          <a:effectLst>
            <a:softEdge rad="112500"/>
          </a:effectLst>
        </p:spPr>
      </p:pic>
      <p:pic>
        <p:nvPicPr>
          <p:cNvPr id="2052" name="Picture 4" descr="Selige Carlo Acutis | Die Tagespost"/>
          <p:cNvPicPr>
            <a:picLocks noChangeAspect="1" noChangeArrowheads="1"/>
          </p:cNvPicPr>
          <p:nvPr/>
        </p:nvPicPr>
        <p:blipFill>
          <a:blip r:embed="rId4">
            <a:lum bright="10000" contrast="20000"/>
          </a:blip>
          <a:srcRect l="16756" r="10570"/>
          <a:stretch>
            <a:fillRect/>
          </a:stretch>
        </p:blipFill>
        <p:spPr bwMode="auto">
          <a:xfrm>
            <a:off x="6090588" y="214290"/>
            <a:ext cx="3196320" cy="292895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The Decline of Church Weddings | Wedding &amp; Event Florist | Phoenix, Arizona  &amp; Portland, Oreg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2051" name="Picture 3" descr="C:\Users\DKU_D\Desktop\wedding-flower-decorations-for-church-auroravine-com-arrangements-ideas-1080x675.jpg"/>
          <p:cNvPicPr>
            <a:picLocks noChangeAspect="1" noChangeArrowheads="1"/>
          </p:cNvPicPr>
          <p:nvPr/>
        </p:nvPicPr>
        <p:blipFill>
          <a:blip r:embed="rId3">
            <a:lum bright="10000" contrast="10000"/>
          </a:blip>
          <a:srcRect/>
          <a:stretch>
            <a:fillRect/>
          </a:stretch>
        </p:blipFill>
        <p:spPr bwMode="auto">
          <a:xfrm rot="21365432">
            <a:off x="275433" y="1198788"/>
            <a:ext cx="4388993" cy="2743121"/>
          </a:xfrm>
          <a:prstGeom prst="rect">
            <a:avLst/>
          </a:prstGeom>
          <a:ln>
            <a:noFill/>
          </a:ln>
          <a:effectLst>
            <a:softEdge rad="112500"/>
          </a:effectLst>
        </p:spPr>
      </p:pic>
      <p:pic>
        <p:nvPicPr>
          <p:cNvPr id="2053" name="Picture 5" descr="18 people share the old-fashioned expressions their parents and  grandparents always said. | Someecards life"/>
          <p:cNvPicPr>
            <a:picLocks noChangeAspect="1" noChangeArrowheads="1"/>
          </p:cNvPicPr>
          <p:nvPr/>
        </p:nvPicPr>
        <p:blipFill>
          <a:blip r:embed="rId4">
            <a:lum bright="-10000" contrast="10000"/>
          </a:blip>
          <a:srcRect l="10547" r="12109"/>
          <a:stretch>
            <a:fillRect/>
          </a:stretch>
        </p:blipFill>
        <p:spPr bwMode="auto">
          <a:xfrm rot="189968">
            <a:off x="4629270" y="405584"/>
            <a:ext cx="4429156" cy="3221183"/>
          </a:xfrm>
          <a:prstGeom prst="rect">
            <a:avLst/>
          </a:prstGeom>
          <a:ln>
            <a:noFill/>
          </a:ln>
          <a:effectLst>
            <a:softEdge rad="112500"/>
          </a:effectLst>
        </p:spPr>
      </p:pic>
      <p:pic>
        <p:nvPicPr>
          <p:cNvPr id="2054" name="Picture 6" descr="C:\Users\DKU_D\Desktop\Tradition_Illustration_Layout_creativemornings.com_themepage.png"/>
          <p:cNvPicPr>
            <a:picLocks noChangeAspect="1" noChangeArrowheads="1"/>
          </p:cNvPicPr>
          <p:nvPr/>
        </p:nvPicPr>
        <p:blipFill>
          <a:blip r:embed="rId5" cstate="print"/>
          <a:srcRect b="13183"/>
          <a:stretch>
            <a:fillRect/>
          </a:stretch>
        </p:blipFill>
        <p:spPr bwMode="auto">
          <a:xfrm rot="21074390">
            <a:off x="3863972" y="3782195"/>
            <a:ext cx="5103974" cy="2702907"/>
          </a:xfrm>
          <a:prstGeom prst="rect">
            <a:avLst/>
          </a:prstGeom>
          <a:ln>
            <a:noFill/>
          </a:ln>
          <a:effectLst>
            <a:softEdge rad="112500"/>
          </a:effectLst>
        </p:spPr>
      </p:pic>
      <p:pic>
        <p:nvPicPr>
          <p:cNvPr id="2056" name="Picture 8" descr="недоумение - Page 16 - Search - Larastock Stock photos, royalty-free  images, vectors"/>
          <p:cNvPicPr>
            <a:picLocks noChangeAspect="1" noChangeArrowheads="1"/>
          </p:cNvPicPr>
          <p:nvPr/>
        </p:nvPicPr>
        <p:blipFill>
          <a:blip r:embed="rId6"/>
          <a:srcRect r="18749"/>
          <a:stretch>
            <a:fillRect/>
          </a:stretch>
        </p:blipFill>
        <p:spPr bwMode="auto">
          <a:xfrm rot="349563">
            <a:off x="154175" y="3692399"/>
            <a:ext cx="3946945" cy="3238496"/>
          </a:xfrm>
          <a:prstGeom prst="rect">
            <a:avLst/>
          </a:prstGeom>
          <a:ln>
            <a:noFill/>
          </a:ln>
          <a:effectLst>
            <a:softEdge rad="112500"/>
          </a:effectLst>
        </p:spPr>
      </p:pic>
      <p:sp>
        <p:nvSpPr>
          <p:cNvPr id="8" name="Obdĺžnik 7"/>
          <p:cNvSpPr/>
          <p:nvPr/>
        </p:nvSpPr>
        <p:spPr>
          <a:xfrm>
            <a:off x="500034" y="214290"/>
            <a:ext cx="3867149" cy="646331"/>
          </a:xfrm>
          <a:prstGeom prst="rect">
            <a:avLst/>
          </a:prstGeom>
        </p:spPr>
        <p:txBody>
          <a:bodyPr wrap="none">
            <a:spAutoFit/>
          </a:bodyPr>
          <a:lstStyle/>
          <a:p>
            <a:r>
              <a:rPr lang="sk-SK" sz="36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rPr>
              <a:t>Mýty o birmovke...</a:t>
            </a:r>
            <a:endParaRPr lang="sk-SK" sz="3600" b="1" i="1" dirty="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ear Holy Spirit, Continue to guide me | Christian art, Holy spirit, Jesus  images"/>
          <p:cNvPicPr>
            <a:picLocks noChangeAspect="1" noChangeArrowheads="1"/>
          </p:cNvPicPr>
          <p:nvPr/>
        </p:nvPicPr>
        <p:blipFill>
          <a:blip r:embed="rId3"/>
          <a:srcRect/>
          <a:stretch>
            <a:fillRect/>
          </a:stretch>
        </p:blipFill>
        <p:spPr bwMode="auto">
          <a:xfrm rot="355454">
            <a:off x="4309649" y="1171038"/>
            <a:ext cx="4876244" cy="3474324"/>
          </a:xfrm>
          <a:prstGeom prst="rect">
            <a:avLst/>
          </a:prstGeom>
          <a:ln>
            <a:noFill/>
          </a:ln>
          <a:effectLst>
            <a:softEdge rad="112500"/>
          </a:effectLst>
        </p:spPr>
      </p:pic>
      <p:pic>
        <p:nvPicPr>
          <p:cNvPr id="14340" name="Picture 4" descr="Film Syn Boží (2014), Son of God | TV Program"/>
          <p:cNvPicPr>
            <a:picLocks noChangeAspect="1" noChangeArrowheads="1"/>
          </p:cNvPicPr>
          <p:nvPr/>
        </p:nvPicPr>
        <p:blipFill>
          <a:blip r:embed="rId4"/>
          <a:srcRect b="8718"/>
          <a:stretch>
            <a:fillRect/>
          </a:stretch>
        </p:blipFill>
        <p:spPr bwMode="auto">
          <a:xfrm rot="21400845">
            <a:off x="-89183" y="1162125"/>
            <a:ext cx="4279172" cy="3906109"/>
          </a:xfrm>
          <a:prstGeom prst="rect">
            <a:avLst/>
          </a:prstGeom>
          <a:ln>
            <a:noFill/>
          </a:ln>
          <a:effectLst>
            <a:softEdge rad="112500"/>
          </a:effectLst>
        </p:spPr>
      </p:pic>
      <p:sp>
        <p:nvSpPr>
          <p:cNvPr id="14342" name="AutoShape 6" descr="Raising Fist Standing High Res Stock Images | Shutterstoc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k-SK"/>
          </a:p>
        </p:txBody>
      </p:sp>
      <p:pic>
        <p:nvPicPr>
          <p:cNvPr id="14343" name="Picture 7" descr="C:\Users\DKU_D\Desktop\happy-man-raising-hands-rear-260nw-144639272.jpg"/>
          <p:cNvPicPr>
            <a:picLocks noChangeAspect="1" noChangeArrowheads="1"/>
          </p:cNvPicPr>
          <p:nvPr/>
        </p:nvPicPr>
        <p:blipFill>
          <a:blip r:embed="rId5"/>
          <a:srcRect b="9166"/>
          <a:stretch>
            <a:fillRect/>
          </a:stretch>
        </p:blipFill>
        <p:spPr bwMode="auto">
          <a:xfrm>
            <a:off x="2505202" y="3951194"/>
            <a:ext cx="4457314" cy="2906806"/>
          </a:xfrm>
          <a:prstGeom prst="rect">
            <a:avLst/>
          </a:prstGeom>
          <a:ln>
            <a:noFill/>
          </a:ln>
          <a:effectLst>
            <a:softEdge rad="112500"/>
          </a:effectLst>
        </p:spPr>
      </p:pic>
      <p:sp>
        <p:nvSpPr>
          <p:cNvPr id="8" name="Obdĺžnik 7"/>
          <p:cNvSpPr/>
          <p:nvPr/>
        </p:nvSpPr>
        <p:spPr>
          <a:xfrm>
            <a:off x="357158" y="285728"/>
            <a:ext cx="5491503" cy="646331"/>
          </a:xfrm>
          <a:prstGeom prst="rect">
            <a:avLst/>
          </a:prstGeom>
        </p:spPr>
        <p:txBody>
          <a:bodyPr wrap="none">
            <a:spAutoFit/>
          </a:bodyPr>
          <a:lstStyle/>
          <a:p>
            <a:r>
              <a:rPr lang="sk-SK" sz="36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Times New Roman" pitchFamily="18" charset="0"/>
                <a:cs typeface="Times New Roman" pitchFamily="18" charset="0"/>
              </a:rPr>
              <a:t>Tak prečo ju vlastne prijať?</a:t>
            </a:r>
            <a:endParaRPr lang="sk-SK" sz="3600" b="1" i="1" dirty="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Na obrázku môže byť 33 ľudí"/>
          <p:cNvPicPr>
            <a:picLocks noChangeAspect="1" noChangeArrowheads="1"/>
          </p:cNvPicPr>
          <p:nvPr/>
        </p:nvPicPr>
        <p:blipFill>
          <a:blip r:embed="rId3"/>
          <a:srcRect/>
          <a:stretch>
            <a:fillRect/>
          </a:stretch>
        </p:blipFill>
        <p:spPr bwMode="auto">
          <a:xfrm>
            <a:off x="-142908" y="1785927"/>
            <a:ext cx="8786874" cy="4594804"/>
          </a:xfrm>
          <a:prstGeom prst="rect">
            <a:avLst/>
          </a:prstGeom>
          <a:ln>
            <a:noFill/>
          </a:ln>
          <a:effectLst>
            <a:softEdge rad="112500"/>
          </a:effectLst>
        </p:spPr>
      </p:pic>
      <p:sp>
        <p:nvSpPr>
          <p:cNvPr id="6" name="Obdĺžnik 5"/>
          <p:cNvSpPr/>
          <p:nvPr/>
        </p:nvSpPr>
        <p:spPr>
          <a:xfrm>
            <a:off x="357158" y="357166"/>
            <a:ext cx="4327338" cy="646331"/>
          </a:xfrm>
          <a:prstGeom prst="rect">
            <a:avLst/>
          </a:prstGeom>
        </p:spPr>
        <p:txBody>
          <a:bodyPr wrap="none">
            <a:spAutoFit/>
          </a:bodyPr>
          <a:lstStyle/>
          <a:p>
            <a:r>
              <a:rPr lang="sk-SK" sz="36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rPr>
              <a:t>Objav svojho patróna</a:t>
            </a:r>
            <a:endParaRPr lang="sk-SK" sz="3600" b="1" i="1" dirty="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p:cNvSpPr txBox="1"/>
          <p:nvPr/>
        </p:nvSpPr>
        <p:spPr>
          <a:xfrm>
            <a:off x="214282" y="571480"/>
            <a:ext cx="8643998" cy="4585871"/>
          </a:xfrm>
          <a:prstGeom prst="rect">
            <a:avLst/>
          </a:prstGeom>
          <a:noFill/>
        </p:spPr>
        <p:txBody>
          <a:bodyPr wrap="square" rtlCol="0">
            <a:spAutoFit/>
          </a:bodyPr>
          <a:lstStyle/>
          <a:p>
            <a:r>
              <a:rPr lang="sk-SK" sz="3200" b="1" i="1" dirty="0" smtClean="0">
                <a:ln w="18415" cmpd="sng">
                  <a:solidFill>
                    <a:srgbClr val="FFFFFF"/>
                  </a:solidFill>
                  <a:prstDash val="solid"/>
                </a:ln>
                <a:solidFill>
                  <a:srgbClr val="FFFFFF"/>
                </a:solidFill>
                <a:effectLst>
                  <a:glow rad="101600">
                    <a:schemeClr val="tx2">
                      <a:alpha val="60000"/>
                    </a:schemeClr>
                  </a:glow>
                  <a:outerShdw blurRad="63500" dir="3600000" algn="tl" rotWithShape="0">
                    <a:srgbClr val="000000">
                      <a:alpha val="70000"/>
                    </a:srgbClr>
                  </a:outerShdw>
                </a:effectLst>
                <a:latin typeface="Garamond" pitchFamily="18" charset="0"/>
                <a:cs typeface="Times New Roman" pitchFamily="18" charset="0"/>
              </a:rPr>
              <a:t>Otázky na reflexiu (do skupiniek):</a:t>
            </a:r>
          </a:p>
          <a:p>
            <a:endParaRPr lang="sk-SK"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Garamond" pitchFamily="18" charset="0"/>
              <a:cs typeface="Times New Roman" pitchFamily="18" charset="0"/>
            </a:endParaRPr>
          </a:p>
          <a:p>
            <a:pPr marL="514350" indent="-514350">
              <a:buFontTx/>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t>Čo očakávaš od sviatosti birmovania? Čo sa podľa teba zmení po jej prijatí v tvojom živote? </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b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endParaRPr>
          </a:p>
          <a:p>
            <a:pPr marL="514350" indent="-51435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t>Ktorý z uvedených mýtov je podľa teba najčastejším dôvodom, prečo mladí pristupujú k birmovke? </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b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endParaRPr>
          </a:p>
          <a:p>
            <a:pPr marL="514350" indent="-514350">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t>Ktorý z uvedených 4 dôvodov, prečo prijať birmovanie, je pre teba najväčšou motiváciou?</a:t>
            </a:r>
            <a:b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br>
            <a:endPar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endParaRPr>
          </a:p>
          <a:p>
            <a:pPr marL="514350" indent="-514350">
              <a:buFontTx/>
              <a:buAutoNum type="arabicPeriod"/>
            </a:pPr>
            <a:r>
              <a:rPr lang="sk-SK"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cs typeface="Times New Roman" pitchFamily="18" charset="0"/>
              </a:rPr>
              <a:t>Čo sa dnes zmenilo v tvojom pohľade na sviatosť birmovania?</a:t>
            </a:r>
          </a:p>
          <a:p>
            <a:pPr marL="514350" indent="-514350">
              <a:buAutoNum type="arabicPeriod"/>
            </a:pPr>
            <a:endParaRPr lang="sk-SK"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latin typeface="Garamond"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488</Words>
  <Application>Microsoft Office PowerPoint</Application>
  <PresentationFormat>Předvádění na obrazovce (4:3)</PresentationFormat>
  <Paragraphs>44</Paragraphs>
  <Slides>7</Slides>
  <Notes>7</Notes>
  <HiddenSlides>0</HiddenSlides>
  <MMClips>0</MMClips>
  <ScaleCrop>false</ScaleCrop>
  <HeadingPairs>
    <vt:vector size="4" baseType="variant">
      <vt:variant>
        <vt:lpstr>Motiv</vt:lpstr>
      </vt:variant>
      <vt:variant>
        <vt:i4>1</vt:i4>
      </vt:variant>
      <vt:variant>
        <vt:lpstr>Nadpisy snímků</vt:lpstr>
      </vt:variant>
      <vt:variant>
        <vt:i4>7</vt:i4>
      </vt:variant>
    </vt:vector>
  </HeadingPairs>
  <TitlesOfParts>
    <vt:vector size="8" baseType="lpstr">
      <vt:lpstr>Motív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Daniel</dc:creator>
  <cp:lastModifiedBy>DKU_DANO</cp:lastModifiedBy>
  <cp:revision>197</cp:revision>
  <dcterms:created xsi:type="dcterms:W3CDTF">2010-11-01T10:24:41Z</dcterms:created>
  <dcterms:modified xsi:type="dcterms:W3CDTF">2024-09-19T09:45:39Z</dcterms:modified>
</cp:coreProperties>
</file>