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06" r:id="rId3"/>
    <p:sldId id="296" r:id="rId4"/>
    <p:sldId id="316" r:id="rId5"/>
    <p:sldId id="317" r:id="rId6"/>
    <p:sldId id="303" r:id="rId7"/>
    <p:sldId id="268" r:id="rId8"/>
    <p:sldId id="270" r:id="rId9"/>
    <p:sldId id="271" r:id="rId10"/>
    <p:sldId id="275" r:id="rId11"/>
    <p:sldId id="318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39" autoAdjust="0"/>
  </p:normalViewPr>
  <p:slideViewPr>
    <p:cSldViewPr>
      <p:cViewPr varScale="1">
        <p:scale>
          <a:sx n="74" d="100"/>
          <a:sy n="74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10116-A44A-4948-BB6A-878EB0A869B5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B1F6A-735F-4341-AF99-544FB99AF08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524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Môžeme sa na úvod pomodliť jednu starovekú krásnu modlitbu k Duchu Svätému tak ako na konci minulého stretnutia</a:t>
            </a:r>
            <a:r>
              <a:rPr lang="sk-SK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modlitba sv. Simeona Nového teológa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B1F6A-735F-4341-AF99-544FB99AF082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minulom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stretnutí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hovorili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že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Duch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Svätý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v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prvom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rade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osoba –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túžiaca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vzťahu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Sviatosť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birmovania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pomáha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prehĺbiť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ním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svoj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vzťah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náš duch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hlboko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spája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Ježišovým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Duchom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Zvykli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na to, že v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deň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tejto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slávnosti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nám naši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príbuzní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dávajú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darčeky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aby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tento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deň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lepšie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zapamätali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Aj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Duch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Svätý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má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nás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pripravené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svoje dary,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skvelé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dary,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výnimočné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jedinečné.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Potrebujeme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nich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vedieť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viac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aby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pozornosť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nezamerala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len na dary od našich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príbuzných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B1F6A-735F-4341-AF99-544FB99AF082}" type="slidenum">
              <a:rPr lang="sk-SK" smtClean="0"/>
              <a:pPr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Predstavte si, že ste príslušník elitnej vojenskej skupiny, na ktorú zo všetkých strán útočí nepriateľ. Od svojho veliteľa ste dostali príkaz vrátiť sa 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základňu do bezpečia. Avšak, čaká na vás cesta 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plná predierania sa cez paľbu a 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nástrahy nepriateľa. Potrebujete účinný obranný systém a zároveň útočné zbrane. Ak ich nemáte, môžete sa iba vzdať nepriateľovi a s rukami nad hlavou vyjsť z úkrytu. </a:t>
            </a:r>
            <a:b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Každý dobrý veliteľ vie, že svojich vojakov nemôže pustiť do boja bez potrebnej vojenskej podpory. Bola by to istá smrť.</a:t>
            </a:r>
            <a:b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sa tiež nachádzame vo vojnovom stave, v boji, kde nepriateľovi ide len o jedno – </a:t>
            </a:r>
            <a:r>
              <a:rPr lang="sk-S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naše srdce. 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Vie, že ak ho získa, získal všetko a my prehráme. Duch Svätý je však ten, kto nás v tomto boji chráni a podporuje, dáva nám svoju výzbroj, svoje dary, aby sme v tomto boji nielen zvíťazili, ale aj zachránili ďalších, ktorých po ceste stretneme.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B1F6A-735F-4341-AF99-544FB99AF082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9259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Náš Boh je štedrý Darca. 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Svoje dary</a:t>
            </a:r>
            <a:r>
              <a:rPr lang="sk-S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dáva plným priehrštím tým, ktorí ho prosia. Dáva ich zadarmo, dáva ich z lásky. Jeho dary sú prvotriednej kvality, nik iní nimi nedisponuje a nič sa im nevyrovná. Sú jedinečné a vzácne, tak ako ty. Pozrime sa na ne trochu bližšie: </a:t>
            </a:r>
          </a:p>
          <a:p>
            <a:pPr>
              <a:buFontTx/>
              <a:buNone/>
            </a:pPr>
            <a:r>
              <a:rPr lang="sk-SK" baseline="0" dirty="0" smtClean="0"/>
              <a:t>V jednoduchosti by sme dary Ducha mohli rozdeliť na: </a:t>
            </a:r>
          </a:p>
          <a:p>
            <a:pPr marL="228600" indent="-228600">
              <a:buFontTx/>
              <a:buAutoNum type="arabicPeriod"/>
            </a:pPr>
            <a:r>
              <a:rPr lang="sk-SK" b="1" baseline="0" dirty="0" smtClean="0"/>
              <a:t>Dary</a:t>
            </a:r>
            <a:r>
              <a:rPr lang="sk-SK" baseline="0" dirty="0" smtClean="0"/>
              <a:t> – ide tu predovšetkým o sedem darov, ktoré nachádzame v Knihe proroka Izaiáša (</a:t>
            </a:r>
            <a:r>
              <a:rPr lang="sk-SK" baseline="0" dirty="0" err="1" smtClean="0"/>
              <a:t>Iz</a:t>
            </a:r>
            <a:r>
              <a:rPr lang="sk-SK" baseline="0" dirty="0" smtClean="0"/>
              <a:t> 11, 2): Dar múdrosti, rozumu, rady, sily, poznania, nábožnosti, bázne pred Bohom –</a:t>
            </a:r>
            <a:r>
              <a:rPr lang="sk-SK" b="1" baseline="0" dirty="0" smtClean="0"/>
              <a:t> tieto dary nám slúžia predovšetkým pre naše posvätenie, náš osobný rast a rozvoj;</a:t>
            </a:r>
          </a:p>
          <a:p>
            <a:pPr marL="228600" indent="-228600">
              <a:buFontTx/>
              <a:buAutoNum type="arabicPeriod"/>
            </a:pPr>
            <a:r>
              <a:rPr lang="sk-SK" b="1" baseline="0" dirty="0" smtClean="0"/>
              <a:t>Charizmy – </a:t>
            </a:r>
            <a:r>
              <a:rPr lang="sk-SK" b="0" baseline="0" dirty="0" smtClean="0"/>
              <a:t>sú to zvláštne, nadprirodzené dary Božej milosti (1 Kor 12, 7 – 11)  – nachádzame ich v živote mnohých svätcov, ale aj obyčajných veriacich a sú to dary, ktoré slúžia na všeobecný úžitok - kto ich dostane, slúži nimi v Cirkvi druhým;</a:t>
            </a:r>
            <a:endParaRPr lang="sk-SK" b="1" baseline="0" dirty="0" smtClean="0"/>
          </a:p>
          <a:p>
            <a:pPr marL="228600" indent="-228600">
              <a:buFontTx/>
              <a:buAutoNum type="arabicPeriod"/>
            </a:pPr>
            <a:r>
              <a:rPr lang="sk-SK" b="1" baseline="0" dirty="0" smtClean="0"/>
              <a:t>Ovocie – </a:t>
            </a:r>
            <a:r>
              <a:rPr lang="sk-SK" b="0" baseline="0" dirty="0" smtClean="0"/>
              <a:t>mohli by sme povedať, že je to výsledné dobro, ktoré vzniká vďaka využívaniu predošlých darov. Sv. Pavol hovorí o ovocí Ducha, ktorým je </a:t>
            </a:r>
            <a:r>
              <a:rPr lang="sk-SK" b="0" i="1" baseline="0" dirty="0" smtClean="0"/>
              <a:t>láska, radosť, pokoj, zhovievavosť, láskavosť, dobrota, vernosť, miernosť, zdržanlivosť</a:t>
            </a:r>
            <a:r>
              <a:rPr lang="sk-SK" b="0" baseline="0" dirty="0" smtClean="0"/>
              <a:t> (Gal 5, 22 – 23). Všetky dary dostávame na to a majú smerovať k tomu, </a:t>
            </a:r>
            <a:r>
              <a:rPr lang="sk-SK" b="1" baseline="0" dirty="0" smtClean="0"/>
              <a:t>aby prinášali ovocie Ducha. </a:t>
            </a:r>
            <a:r>
              <a:rPr lang="sk-SK" b="0" baseline="0" dirty="0" smtClean="0"/>
              <a:t>Dary sú prostriedky, ovocie je výsledok. </a:t>
            </a:r>
          </a:p>
          <a:p>
            <a:pPr marL="228600" indent="-228600">
              <a:buFontTx/>
              <a:buAutoNum type="arabicPeriod"/>
            </a:pPr>
            <a:endParaRPr lang="sk-SK" b="0" baseline="0" dirty="0" smtClean="0"/>
          </a:p>
          <a:p>
            <a:pPr marL="0" indent="0">
              <a:buFontTx/>
              <a:buNone/>
            </a:pPr>
            <a:r>
              <a:rPr lang="sk-SK" b="1" baseline="0" dirty="0" smtClean="0"/>
              <a:t>Teraz </a:t>
            </a:r>
            <a:r>
              <a:rPr lang="sk-SK" b="1" baseline="0" dirty="0" smtClean="0"/>
              <a:t>si povieme, na </a:t>
            </a:r>
            <a:r>
              <a:rPr lang="sk-SK" b="1" baseline="0" dirty="0" smtClean="0"/>
              <a:t>čo ich potrebujeme: </a:t>
            </a:r>
          </a:p>
          <a:p>
            <a:pPr>
              <a:buFontTx/>
              <a:buChar char="-"/>
            </a:pPr>
            <a:r>
              <a:rPr lang="sk-SK" baseline="0" dirty="0" smtClean="0"/>
              <a:t> A</a:t>
            </a:r>
            <a:r>
              <a:rPr lang="sk-SK" dirty="0" smtClean="0"/>
              <a:t>by sme mali silu nasledovať Ježiša a odvahu </a:t>
            </a:r>
            <a:r>
              <a:rPr lang="sk-SK" b="1" dirty="0" smtClean="0"/>
              <a:t>vydávať</a:t>
            </a:r>
            <a:r>
              <a:rPr lang="sk-SK" b="1" baseline="0" dirty="0" smtClean="0"/>
              <a:t> svedectvo </a:t>
            </a:r>
            <a:r>
              <a:rPr lang="sk-SK" dirty="0" smtClean="0"/>
              <a:t>– </a:t>
            </a:r>
            <a:r>
              <a:rPr lang="sk-SK" i="1" dirty="0" smtClean="0"/>
              <a:t>„...ale keď zostúpi na vás Svätý Duch, dostanete silu a budete mi svedkami...“</a:t>
            </a:r>
            <a:r>
              <a:rPr lang="sk-SK" dirty="0" smtClean="0"/>
              <a:t> (Sk 1, 8); </a:t>
            </a:r>
          </a:p>
          <a:p>
            <a:pPr>
              <a:buFontTx/>
              <a:buChar char="-"/>
            </a:pPr>
            <a:r>
              <a:rPr lang="sk-SK" baseline="0" dirty="0" smtClean="0"/>
              <a:t> Aby sme žili vo vedomí identity Božích synov a dcér – </a:t>
            </a:r>
            <a:r>
              <a:rPr lang="sk-SK" i="1" baseline="0" dirty="0" smtClean="0"/>
              <a:t>„ABBA, Otec</a:t>
            </a:r>
            <a:r>
              <a:rPr lang="sk-SK" baseline="0" dirty="0" smtClean="0"/>
              <a:t>“ (</a:t>
            </a:r>
            <a:r>
              <a:rPr lang="sk-SK" baseline="0" dirty="0" err="1" smtClean="0"/>
              <a:t>Rim</a:t>
            </a:r>
            <a:r>
              <a:rPr lang="sk-SK" baseline="0" dirty="0" smtClean="0"/>
              <a:t> 8, 15)</a:t>
            </a:r>
          </a:p>
          <a:p>
            <a:pPr marL="171450" indent="-171450">
              <a:buFontTx/>
              <a:buChar char="-"/>
            </a:pPr>
            <a:r>
              <a:rPr lang="sk-SK" baseline="0" dirty="0" smtClean="0"/>
              <a:t>Aby sme mali spoločenstvo s Bohom  - </a:t>
            </a:r>
            <a:r>
              <a:rPr lang="pt-BR" dirty="0" smtClean="0"/>
              <a:t> </a:t>
            </a:r>
            <a:r>
              <a:rPr lang="sk-SK" i="1" dirty="0" smtClean="0"/>
              <a:t>“</a:t>
            </a:r>
            <a:r>
              <a:rPr lang="pt-BR" i="1" dirty="0" smtClean="0"/>
              <a:t>A Duch i nevesta volajú: "Prí</a:t>
            </a:r>
            <a:r>
              <a:rPr lang="sk-SK" i="1" dirty="0" smtClean="0"/>
              <a:t>ď“ </a:t>
            </a:r>
            <a:r>
              <a:rPr lang="sk-SK" dirty="0" smtClean="0"/>
              <a:t>(</a:t>
            </a:r>
            <a:r>
              <a:rPr lang="sk-SK" dirty="0" err="1" smtClean="0"/>
              <a:t>Zjv</a:t>
            </a:r>
            <a:r>
              <a:rPr lang="sk-SK" dirty="0" smtClean="0"/>
              <a:t>, 22, 17)</a:t>
            </a:r>
            <a:endParaRPr lang="sk-SK" baseline="0" dirty="0" smtClean="0"/>
          </a:p>
          <a:p>
            <a:pPr marL="171450" indent="-171450">
              <a:buFontTx/>
              <a:buChar char="-"/>
            </a:pPr>
            <a:r>
              <a:rPr lang="sk-SK" baseline="0" dirty="0" smtClean="0"/>
              <a:t>Aby sme ohlasovali evanjelium a prinášali ovocie Ducha, ktoré ostane (</a:t>
            </a:r>
            <a:r>
              <a:rPr lang="sk-SK" baseline="0" dirty="0" err="1" smtClean="0"/>
              <a:t>Jn</a:t>
            </a:r>
            <a:r>
              <a:rPr lang="sk-SK" baseline="0" dirty="0" smtClean="0"/>
              <a:t> 15, 16)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 Aby sme boli šťastní, žili v pravde, slobode a aby sme mali život (</a:t>
            </a:r>
            <a:r>
              <a:rPr lang="sk-SK" baseline="0" dirty="0" err="1" smtClean="0"/>
              <a:t>Jn</a:t>
            </a:r>
            <a:r>
              <a:rPr lang="sk-SK" baseline="0" dirty="0" smtClean="0"/>
              <a:t> 10, 10)</a:t>
            </a:r>
            <a:br>
              <a:rPr lang="sk-SK" baseline="0" dirty="0" smtClean="0"/>
            </a:br>
            <a:r>
              <a:rPr lang="sk-SK" b="1" baseline="0" dirty="0" smtClean="0"/>
              <a:t>Nezabudnime, že tým najväčším darom je sám Darca – Duch Svätý – ktorý sa nám dáva a napĺňa nás. </a:t>
            </a:r>
            <a:endParaRPr lang="sk-SK" baseline="0" dirty="0" smtClean="0"/>
          </a:p>
          <a:p>
            <a:pPr>
              <a:buFontTx/>
              <a:buChar char="-"/>
            </a:pPr>
            <a:endParaRPr lang="sk-SK" baseline="0" dirty="0" smtClean="0"/>
          </a:p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B1F6A-735F-4341-AF99-544FB99AF082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Príprava</a:t>
            </a:r>
            <a:r>
              <a:rPr lang="sk-SK" b="1" baseline="0" dirty="0" smtClean="0"/>
              <a:t> na sviatosť birmovania </a:t>
            </a:r>
            <a:r>
              <a:rPr lang="sk-SK" baseline="0" dirty="0" smtClean="0"/>
              <a:t>je dôležitý proces. Je to čas, v ktorom sa pripravuješ nielen na ohromnú slávnosť, ale je to tiež čas tvojej osobnej a duchovnej formácie. Kňaz alebo katechéta vo vašej farnosti ťa určite oboznámia so všetkým, čo bude treba. </a:t>
            </a:r>
            <a:r>
              <a:rPr lang="sk-SK" dirty="0" smtClean="0"/>
              <a:t>Ak chceš, tu je </a:t>
            </a:r>
            <a:r>
              <a:rPr lang="sk-SK" baseline="0" dirty="0" smtClean="0"/>
              <a:t>zopár impulzov, ktoré ti počas prípravy môžu byť veľmi osožné. Tieto impulzy vychádzajú priamo z Ježišových slov, ktoré nám apoštol Ján zaznačil vo svojom evanjeliu, tak si ich prečítajme:</a:t>
            </a:r>
            <a:br>
              <a:rPr lang="sk-SK" baseline="0" dirty="0" smtClean="0"/>
            </a:b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D186D-949A-4E3C-8C5A-85716C75B1D0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b="1" i="1" baseline="0" dirty="0" smtClean="0"/>
              <a:t>„V posledný veľký deň sviatkov Ježiš vstal a zvolal: Ak je niekto smädný a verí vo mňa, nech príde ku mne a nech pije“  </a:t>
            </a:r>
            <a:r>
              <a:rPr lang="sk-SK" b="1" i="0" baseline="0" dirty="0" smtClean="0"/>
              <a:t>(</a:t>
            </a:r>
            <a:r>
              <a:rPr lang="sk-SK" b="1" i="0" baseline="0" dirty="0" err="1" smtClean="0"/>
              <a:t>Jn</a:t>
            </a:r>
            <a:r>
              <a:rPr lang="sk-SK" b="1" i="0" baseline="0" dirty="0" smtClean="0"/>
              <a:t> 7, 37).</a:t>
            </a:r>
            <a:r>
              <a:rPr lang="sk-SK" b="0" i="0" baseline="0" dirty="0" smtClean="0"/>
              <a:t/>
            </a:r>
            <a:br>
              <a:rPr lang="sk-SK" b="0" i="0" baseline="0" dirty="0" smtClean="0"/>
            </a:br>
            <a:r>
              <a:rPr lang="sk-SK" b="1" i="0" baseline="0" dirty="0" smtClean="0"/>
              <a:t>Prvý impulz </a:t>
            </a:r>
            <a:r>
              <a:rPr lang="sk-SK" b="0" i="0" baseline="0" dirty="0" smtClean="0"/>
              <a:t>je o tvojom smäde, o tvojej túžbe. Často sa stáva, že po niečom túžime, ale po čase naša túžba vyprchá, zmierime sa s tým, že to, čo sme chceli, je pre nás nedosiahnuteľné. Možno to bol aj prípad človeka pri </a:t>
            </a:r>
            <a:r>
              <a:rPr lang="sk-SK" b="0" i="0" baseline="0" dirty="0" err="1" smtClean="0"/>
              <a:t>betsatskom</a:t>
            </a:r>
            <a:r>
              <a:rPr lang="sk-SK" b="0" i="0" baseline="0" dirty="0" smtClean="0"/>
              <a:t> rybníku, ktorý bol chorý 38 rokov. Sedel a čakal tam, aby sa v istom momente ponoril do zvírenej vody, ktorá mala liečivé účinky. Avšak vždy ho tam predišiel niekto iný. 38 rokov tam ležal a čakal. A možno už aj zabudol, čo vlastne chcel. Zrazu prichádza Ježiš a kladie mu otázku: </a:t>
            </a:r>
            <a:r>
              <a:rPr lang="sk-SK" b="0" i="1" baseline="0" dirty="0" smtClean="0"/>
              <a:t>„Chceš ozdravieť?“  </a:t>
            </a:r>
            <a:r>
              <a:rPr lang="sk-SK" b="0" i="0" baseline="0" dirty="0" smtClean="0"/>
              <a:t>(</a:t>
            </a:r>
            <a:r>
              <a:rPr lang="sk-SK" b="0" i="0" baseline="0" dirty="0" err="1" smtClean="0"/>
              <a:t>Jn</a:t>
            </a:r>
            <a:r>
              <a:rPr lang="sk-SK" b="0" i="0" baseline="0" dirty="0" smtClean="0"/>
              <a:t> 5, 6). Prečo sa ho Ježiš pýta na tak samozrejmú vec? Pretože mu pripomína jeho dávnu túžbu, túžbu ozdravieť. A pýta sa aj teba, aká je tvoja túžba, tvoj smäd. Máš ho v sebe stále alebo si už zabudol? </a:t>
            </a:r>
          </a:p>
          <a:p>
            <a:r>
              <a:rPr lang="sk-SK" b="1" i="0" baseline="0" dirty="0" smtClean="0"/>
              <a:t>V prvom rade teda v sebe potrebuješ oživiť túžbu po Ježišovi. </a:t>
            </a:r>
            <a:endParaRPr lang="sk-SK" b="1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B1F6A-735F-4341-AF99-544FB99AF082}" type="slidenum">
              <a:rPr lang="sk-SK" smtClean="0"/>
              <a:pPr/>
              <a:t>7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Druhým impulzom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viera. Nie hocijaká viera, ale viera v Ježiša. 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to viera v neho ako Pána a Spasiteľa tvojho života, ako v živého a jediného Boha, ktorý zomrel a vstal z mŕtvych. Dnešný svet si myslí, že potrebuje dôkazy a argumenty. V skutočnosti však potrebuje tvoje svedectvo o viere v Ježiša.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D186D-949A-4E3C-8C5A-85716C75B1D0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Tretí impulz </a:t>
            </a:r>
            <a:r>
              <a:rPr lang="sk-SK" dirty="0" smtClean="0"/>
              <a:t>je o zanechaní</a:t>
            </a:r>
            <a:r>
              <a:rPr lang="sk-SK" baseline="0" dirty="0" smtClean="0"/>
              <a:t> všetkého, čo ťa zadržiava, všetkého, čo spútava. Každý hriech, každá nezriadená túžba, každé sebectvo a každé klamstvo je pre teba bremenom. Prekonaj strach, vrhni sa Ježišovi do rúk, povedz mu: Pane , tu som, zachráň ma.</a:t>
            </a:r>
            <a:br>
              <a:rPr lang="sk-SK" baseline="0" dirty="0" smtClean="0"/>
            </a:b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Jedine On ťa posilní a dá ti omnoho viac, keď sa vzdáš a zanecháš to, na čo si naviazaný. </a:t>
            </a:r>
            <a:r>
              <a:rPr lang="sk-SK" baseline="0" dirty="0" smtClean="0"/>
              <a:t/>
            </a:r>
            <a:br>
              <a:rPr lang="sk-SK" baseline="0" dirty="0" smtClean="0"/>
            </a:b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D186D-949A-4E3C-8C5A-85716C75B1D0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Napokon štvrtý impulz: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 z hĺbky Ježišových rán, ktoré krvácali pre teba. V modlitbe pros o túto milosť, Otvor sa jeho Duchu, podvoľ sa Mu, nech v tebe prúdi Jeho živá voda, nech uzdraví tvoj život, nech očistí tvoje túžby. Nech preteká tvojimi ranami a tie sa premenia na prúd milosti pre iných.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D186D-949A-4E3C-8C5A-85716C75B1D0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529132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681189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508568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31587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00741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89487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634964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597366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734741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858908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358333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CFC02-833C-452D-B328-FEE6776CA1A2}" type="datetimeFigureOut">
              <a:rPr lang="sk-SK" smtClean="0"/>
              <a:pPr/>
              <a:t>19. 9. 2024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58196-E9F9-4C12-806B-5A4029A4614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6058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15074" y="571480"/>
            <a:ext cx="2928926" cy="1752600"/>
          </a:xfrm>
        </p:spPr>
        <p:txBody>
          <a:bodyPr>
            <a:noAutofit/>
          </a:bodyPr>
          <a:lstStyle/>
          <a:p>
            <a:r>
              <a:rPr lang="sk-SK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Dary Ducha </a:t>
            </a:r>
            <a:r>
              <a:rPr lang="sk-SK" sz="4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pre teba</a:t>
            </a:r>
            <a:endParaRPr lang="sk-SK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2050" name="Picture 2" descr="C:\Users\DKU_DANO\Desktop\On má oslávi, lebo z môjho vezme a zvestuje vá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422257"/>
            <a:ext cx="6429420" cy="6435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4" descr="logo3-01 - menší.pn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7164288" y="5637262"/>
            <a:ext cx="998992" cy="8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9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486400" cy="566738"/>
          </a:xfrm>
        </p:spPr>
        <p:txBody>
          <a:bodyPr>
            <a:noAutofit/>
          </a:bodyPr>
          <a:lstStyle/>
          <a:p>
            <a:r>
              <a:rPr lang="sk-SK" sz="44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...a nech pije.</a:t>
            </a:r>
            <a:endParaRPr lang="sk-SK" sz="4400" b="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DKU_DANO\Downloads\Full of eyes\311769253_471167105046629_144413367033579270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914384"/>
            <a:ext cx="7429520" cy="594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380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14282" y="428604"/>
            <a:ext cx="828680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Otázky reflexiu (do skupiniek):</a:t>
            </a:r>
          </a:p>
          <a:p>
            <a:endParaRPr lang="sk-SK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 </a:t>
            </a:r>
            <a:r>
              <a:rPr lang="sk-SK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všetko si už počul o daroch Ducha Svätého pred touto </a:t>
            </a: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katechézou?</a:t>
            </a:r>
            <a:b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Máš </a:t>
            </a:r>
            <a:r>
              <a:rPr lang="sk-SK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túžbu po nejakom špeciálnom dare od Ducha </a:t>
            </a: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Svätého?</a:t>
            </a:r>
            <a:b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Ako </a:t>
            </a:r>
            <a:r>
              <a:rPr lang="sk-SK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si teraz niekomu vysvetlil, prečo je dôležitý proces prípravy na sviatosť </a:t>
            </a: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birmovania?</a:t>
            </a:r>
            <a:b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sk-SK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niečo, za čo by si chcel dnes Ducha Svätého poprosiť? – môžeme to zahrnúť do záverečnej modlitby.</a:t>
            </a:r>
            <a:endParaRPr lang="sk-SK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endParaRPr lang="sk-SK" sz="20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endParaRPr lang="sk-SK" sz="20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sk-SK" sz="20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sk-SK" sz="20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sk-SK" sz="20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sk-SK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sk-SK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37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642910" y="0"/>
            <a:ext cx="800105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Príď, pravé Svetlo. Príď, večný Život.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Príď, skryté Tajomstvo. Príď, bezmenný Poklad.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Príď, nevýslovná skutočnosť. </a:t>
            </a:r>
            <a:b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</a:b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Príď, Ty, ktorý unikáš ľudskému chápaniu.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Príď, nekončiaca Radosť. Príď, Svetlo bez tieňov.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Príď, Nádej všetkých spasených.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Príď, Vzkriesenie mŕtvych. Príď, môj Dych a môj Život.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Príď, Potešenie mojej duše. Príď, moja Radosť a moja Sláva,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moja neutíchajúca Rozkoš, žiariaci </a:t>
            </a:r>
            <a:r>
              <a:rPr lang="sk-SK" sz="1600" b="1" i="1" dirty="0" smtClean="0">
                <a:latin typeface="Georgia" pitchFamily="18" charset="0"/>
                <a:ea typeface="Calibri" pitchFamily="34" charset="0"/>
                <a:cs typeface="Aharoni"/>
              </a:rPr>
              <a:t>Š</a:t>
            </a: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at, spaľujúci démonov,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b="1" i="1" dirty="0" smtClean="0">
                <a:latin typeface="Georgia" pitchFamily="18" charset="0"/>
                <a:ea typeface="Calibri" pitchFamily="34" charset="0"/>
                <a:cs typeface="Aharoni"/>
              </a:rPr>
              <a:t>O</a:t>
            </a: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čistenie,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ktoré ma obmýva svätými a nepoškvrnenými slzami.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Ostaň, Zvrchovaný, nenechávaj ma samého: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Až prídu nepriatelia, ktorí sa stále snažia pohltiť moju dušu,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nech nájdu Teba, prebývajúceho v nej </a:t>
            </a:r>
            <a:b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</a:b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a nech hneď utečú, aby proti mne nič nezmohli,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lebo uvidia Teba,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najsilnejšieho zo všetkých,</a:t>
            </a:r>
            <a:endParaRPr kumimoji="0" lang="sk-SK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haroni"/>
              </a:rPr>
              <a:t>prebývať v dome mojej úbohej duše.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:\dano záloha\Obrázky\Holy spiri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428736"/>
            <a:ext cx="7725573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C:\Users\DKU_DANO\Desktop\Otec.pn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 bwMode="auto">
          <a:xfrm>
            <a:off x="5878586" y="-71462"/>
            <a:ext cx="3336884" cy="703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BlokTextu 2"/>
          <p:cNvSpPr txBox="1"/>
          <p:nvPr/>
        </p:nvSpPr>
        <p:spPr>
          <a:xfrm>
            <a:off x="214282" y="214290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Times New Roman" pitchFamily="18" charset="0"/>
              </a:rPr>
              <a:t>Osoba – </a:t>
            </a:r>
            <a:r>
              <a:rPr lang="sk-SK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anose="02020404030301010803" pitchFamily="18" charset="0"/>
                <a:cs typeface="Times New Roman" pitchFamily="18" charset="0"/>
              </a:rPr>
              <a:t>identita, vôľa, moc - vzťah</a:t>
            </a:r>
            <a:endParaRPr lang="sk-SK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anose="02020404030301010803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1"/>
          <p:cNvSpPr txBox="1"/>
          <p:nvPr/>
        </p:nvSpPr>
        <p:spPr>
          <a:xfrm>
            <a:off x="0" y="42860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Na čo potrebujeme Ducha Svätého a jeho dary???</a:t>
            </a:r>
          </a:p>
        </p:txBody>
      </p:sp>
      <p:pic>
        <p:nvPicPr>
          <p:cNvPr id="1026" name="Picture 2" descr="http://farm5.static.flickr.com/4020/4522230363_c4651a75db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7500990" cy="498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503268"/>
            <a:ext cx="2000232" cy="2643206"/>
          </a:xfrm>
        </p:spPr>
        <p:txBody>
          <a:bodyPr>
            <a:noAutofit/>
          </a:bodyPr>
          <a:lstStyle/>
          <a:p>
            <a:r>
              <a:rPr lang="sk-SK" sz="2000" b="1" i="1" dirty="0" smtClean="0">
                <a:latin typeface="Garamond" pitchFamily="18" charset="0"/>
                <a:cs typeface="Times New Roman" pitchFamily="18" charset="0"/>
              </a:rPr>
              <a:t>„Lebo nás nečaká zápas s krvou a telom, ale s kniežatstvami a mocnosťami, s vládcami tohto temného sveta, so zloduchmi v nebeských sférach</a:t>
            </a:r>
            <a:r>
              <a:rPr lang="sk-SK" sz="2000" i="1" dirty="0" smtClean="0">
                <a:latin typeface="Garamond" pitchFamily="18" charset="0"/>
                <a:cs typeface="Times New Roman" pitchFamily="18" charset="0"/>
              </a:rPr>
              <a:t>.“</a:t>
            </a:r>
          </a:p>
          <a:p>
            <a:endParaRPr lang="sk-SK" sz="1600" dirty="0" smtClean="0">
              <a:latin typeface="Garamond" pitchFamily="18" charset="0"/>
              <a:cs typeface="Times New Roman" pitchFamily="18" charset="0"/>
            </a:endParaRPr>
          </a:p>
          <a:p>
            <a:r>
              <a:rPr lang="sk-SK" sz="1600" dirty="0" smtClean="0">
                <a:latin typeface="Garamond" pitchFamily="18" charset="0"/>
                <a:cs typeface="Times New Roman" pitchFamily="18" charset="0"/>
              </a:rPr>
              <a:t> (</a:t>
            </a:r>
            <a:r>
              <a:rPr lang="sk-SK" sz="1600" dirty="0" err="1" smtClean="0">
                <a:latin typeface="Garamond" pitchFamily="18" charset="0"/>
                <a:cs typeface="Times New Roman" pitchFamily="18" charset="0"/>
              </a:rPr>
              <a:t>Ef</a:t>
            </a:r>
            <a:r>
              <a:rPr lang="sk-SK" sz="1600" dirty="0" smtClean="0">
                <a:latin typeface="Garamond" pitchFamily="18" charset="0"/>
                <a:cs typeface="Times New Roman" pitchFamily="18" charset="0"/>
              </a:rPr>
              <a:t> 6, 10 -12)</a:t>
            </a:r>
            <a:endParaRPr lang="sk-SK" sz="2000" dirty="0" smtClean="0">
              <a:latin typeface="Garamond" pitchFamily="18" charset="0"/>
              <a:cs typeface="Times New Roman" pitchFamily="18" charset="0"/>
            </a:endParaRPr>
          </a:p>
          <a:p>
            <a:endParaRPr lang="sk-SK" sz="2000" dirty="0" smtClean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588224" y="2498837"/>
            <a:ext cx="23574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i="1" dirty="0" smtClean="0">
                <a:latin typeface="Garamond" pitchFamily="18" charset="0"/>
                <a:cs typeface="Times New Roman" pitchFamily="18" charset="0"/>
              </a:rPr>
              <a:t>„Žijeme, pravda, v tele, </a:t>
            </a:r>
            <a:br>
              <a:rPr lang="sk-SK" sz="2000" b="1" i="1" dirty="0" smtClean="0">
                <a:latin typeface="Garamond" pitchFamily="18" charset="0"/>
                <a:cs typeface="Times New Roman" pitchFamily="18" charset="0"/>
              </a:rPr>
            </a:br>
            <a:r>
              <a:rPr lang="sk-SK" sz="2000" b="1" i="1" dirty="0" smtClean="0">
                <a:latin typeface="Garamond" pitchFamily="18" charset="0"/>
                <a:cs typeface="Times New Roman" pitchFamily="18" charset="0"/>
              </a:rPr>
              <a:t>ale nebojujeme podľa tela, </a:t>
            </a:r>
          </a:p>
          <a:p>
            <a:pPr algn="ctr"/>
            <a:r>
              <a:rPr lang="sk-SK" sz="2000" b="1" i="1" dirty="0" smtClean="0">
                <a:latin typeface="Garamond" pitchFamily="18" charset="0"/>
                <a:cs typeface="Times New Roman" pitchFamily="18" charset="0"/>
              </a:rPr>
              <a:t>lebo </a:t>
            </a:r>
            <a:r>
              <a:rPr lang="sk-SK" sz="2000" b="1" i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Garamond" pitchFamily="18" charset="0"/>
                <a:cs typeface="Times New Roman" pitchFamily="18" charset="0"/>
              </a:rPr>
              <a:t>zbrane nášho boja nie sú telesné</a:t>
            </a:r>
            <a:r>
              <a:rPr lang="sk-SK" sz="2000" b="1" i="1" dirty="0" smtClean="0">
                <a:latin typeface="Garamond" pitchFamily="18" charset="0"/>
                <a:cs typeface="Times New Roman" pitchFamily="18" charset="0"/>
              </a:rPr>
              <a:t>, ale majú od Boha silu boriť hradby.“ </a:t>
            </a:r>
            <a:endParaRPr lang="sk-SK" sz="1600" b="1" i="1" dirty="0" smtClean="0">
              <a:latin typeface="Garamond" pitchFamily="18" charset="0"/>
              <a:cs typeface="Times New Roman" pitchFamily="18" charset="0"/>
            </a:endParaRPr>
          </a:p>
          <a:p>
            <a:pPr algn="ctr"/>
            <a:endParaRPr lang="sk-SK" sz="1600" dirty="0" smtClean="0">
              <a:latin typeface="Garamond" pitchFamily="18" charset="0"/>
              <a:cs typeface="Times New Roman" pitchFamily="18" charset="0"/>
            </a:endParaRPr>
          </a:p>
          <a:p>
            <a:pPr algn="ctr"/>
            <a:r>
              <a:rPr lang="sk-SK" sz="1600" dirty="0" smtClean="0">
                <a:latin typeface="Garamond" pitchFamily="18" charset="0"/>
                <a:cs typeface="Times New Roman" pitchFamily="18" charset="0"/>
              </a:rPr>
              <a:t>(2Kor 10, 3-4)</a:t>
            </a:r>
            <a:endParaRPr lang="sk-SK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82946" name="Picture 2" descr="C:\Users\DKU_DANO\Desktop\Výzbroj Ducha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55776" y="1478049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élník 4"/>
          <p:cNvSpPr/>
          <p:nvPr/>
        </p:nvSpPr>
        <p:spPr>
          <a:xfrm>
            <a:off x="755576" y="18864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2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aramond" pitchFamily="18" charset="0"/>
                <a:cs typeface="Times New Roman" pitchFamily="18" charset="0"/>
              </a:rPr>
              <a:t>O aké dary ide a čo je dobré </a:t>
            </a:r>
          </a:p>
          <a:p>
            <a:pPr algn="ctr"/>
            <a:r>
              <a:rPr lang="sk-SK" sz="32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aramond" pitchFamily="18" charset="0"/>
                <a:cs typeface="Times New Roman" pitchFamily="18" charset="0"/>
              </a:rPr>
              <a:t>o nich vedieť</a:t>
            </a:r>
            <a:endParaRPr lang="sk-SK" sz="2400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Garamond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46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1628800"/>
            <a:ext cx="4286248" cy="1646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6000" b="1" i="0" u="none" strike="noStrike" kern="120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ea typeface="+mj-ea"/>
                <a:cs typeface="Times New Roman" panose="02020603050405020304" pitchFamily="18" charset="0"/>
              </a:rPr>
              <a:t>Ako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ea typeface="+mj-ea"/>
                <a:cs typeface="Times New Roman" panose="02020603050405020304" pitchFamily="18" charset="0"/>
              </a:rPr>
              <a:t>s</a:t>
            </a:r>
            <a:r>
              <a:rPr lang="sk-SK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ea typeface="+mj-ea"/>
                <a:cs typeface="Times New Roman" panose="02020603050405020304" pitchFamily="18" charset="0"/>
              </a:rPr>
              <a:t>a pripraviť </a:t>
            </a:r>
            <a:br>
              <a:rPr lang="sk-SK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ea typeface="+mj-ea"/>
                <a:cs typeface="Times New Roman" panose="02020603050405020304" pitchFamily="18" charset="0"/>
              </a:rPr>
            </a:br>
            <a:r>
              <a:rPr lang="sk-SK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ea typeface="+mj-ea"/>
                <a:cs typeface="Times New Roman" panose="02020603050405020304" pitchFamily="18" charset="0"/>
              </a:rPr>
              <a:t>na prijatie Ducha</a:t>
            </a:r>
            <a:r>
              <a:rPr kumimoji="0" lang="sk-SK" sz="60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sk-SK" sz="60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sk-SK" sz="60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7" name="Picture 1" descr="C:\Users\DKU_DANO\Downloads\Full of eyes\292294821_2303334559804682_120258095261362248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85727"/>
            <a:ext cx="5072066" cy="631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5703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72061" y="2996952"/>
            <a:ext cx="3607240" cy="258143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„Ak je niekto smädný </a:t>
            </a:r>
            <a:b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a verí vo mňa, </a:t>
            </a:r>
            <a:b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nech príde ku mne </a:t>
            </a:r>
            <a:b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a nech pije. </a:t>
            </a:r>
            <a:b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Ako hovorí Písmo, </a:t>
            </a:r>
            <a:b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z jeho vnútra potečú prúdy živej vody.“ </a:t>
            </a:r>
            <a:b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/>
            </a:r>
            <a:br>
              <a:rPr lang="sk-SK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(</a:t>
            </a:r>
            <a:r>
              <a:rPr lang="sk-SK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Jn</a:t>
            </a:r>
            <a:r>
              <a:rPr lang="sk-SK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 7, 37 - 38)</a:t>
            </a:r>
            <a:endParaRPr lang="sk-SK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350896" y="142852"/>
            <a:ext cx="3793104" cy="1760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Ak je </a:t>
            </a:r>
          </a:p>
          <a:p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niekto</a:t>
            </a:r>
          </a:p>
          <a:p>
            <a:r>
              <a:rPr lang="sk-SK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smädný...</a:t>
            </a:r>
            <a:endParaRPr lang="sk-SK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DKU_DANO\Downloads\Full of eyes\270068520_2155992844538855_395843280717293721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57288" y="571456"/>
            <a:ext cx="6286544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601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3857620" cy="857256"/>
          </a:xfrm>
        </p:spPr>
        <p:txBody>
          <a:bodyPr>
            <a:noAutofit/>
          </a:bodyPr>
          <a:lstStyle/>
          <a:p>
            <a:r>
              <a:rPr lang="sk-SK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...a verí </a:t>
            </a:r>
            <a:br>
              <a:rPr lang="sk-SK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vo mňa...</a:t>
            </a:r>
            <a:endParaRPr lang="sk-SK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2357430"/>
            <a:ext cx="3571868" cy="19008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„</a:t>
            </a:r>
            <a:r>
              <a:rPr lang="sk-SK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Aby v Kristovi Ježišovi prešlo Abrahámovo požehnanie </a:t>
            </a: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/>
            </a:r>
            <a:b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</a:b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na </a:t>
            </a:r>
            <a:r>
              <a:rPr lang="sk-SK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pohanov, </a:t>
            </a: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/>
            </a:r>
            <a:b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</a:b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aby </a:t>
            </a:r>
            <a:r>
              <a:rPr lang="sk-SK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skrze vieru dostali prisľúbeného Ducha</a:t>
            </a:r>
            <a:r>
              <a:rPr lang="sk-SK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.“</a:t>
            </a:r>
          </a:p>
          <a:p>
            <a:pPr algn="ctr">
              <a:buNone/>
            </a:pPr>
            <a:r>
              <a:rPr lang="sk-SK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( Gal 3,14</a:t>
            </a:r>
            <a:r>
              <a:rPr lang="sk-SK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)</a:t>
            </a:r>
          </a:p>
          <a:p>
            <a:pPr>
              <a:buNone/>
            </a:pPr>
            <a:endParaRPr lang="sk-SK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5" name="Picture 1" descr="C:\Users\DKU_DANO\Downloads\Full of eyes\314399428_488094193353920_81003207794737201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3106" y="0"/>
            <a:ext cx="55108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5629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00760" y="1764747"/>
            <a:ext cx="2928958" cy="781064"/>
          </a:xfrm>
        </p:spPr>
        <p:txBody>
          <a:bodyPr>
            <a:noAutofit/>
          </a:bodyPr>
          <a:lstStyle/>
          <a:p>
            <a:pPr algn="ctr"/>
            <a:r>
              <a:rPr lang="sk-SK" sz="48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...nech </a:t>
            </a:r>
            <a:br>
              <a:rPr lang="sk-SK" sz="48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48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príde </a:t>
            </a:r>
            <a:br>
              <a:rPr lang="sk-SK" sz="48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</a:br>
            <a:r>
              <a:rPr lang="sk-SK" sz="48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ku mne...</a:t>
            </a:r>
            <a:endParaRPr lang="sk-SK" sz="4800" b="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5715008" y="4143380"/>
            <a:ext cx="3428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„A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 toho, </a:t>
            </a: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kto 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prichádza </a:t>
            </a: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ku 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mne, </a:t>
            </a: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neodoženiem.” </a:t>
            </a:r>
          </a:p>
          <a:p>
            <a:pPr algn="ctr"/>
            <a:r>
              <a:rPr lang="pl-P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  <a:cs typeface="Times New Roman" panose="02020603050405020304" pitchFamily="18" charset="0"/>
              </a:rPr>
              <a:t>(Jn 6, 37)</a:t>
            </a:r>
            <a:endParaRPr lang="sk-SK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7" name="Picture 1" descr="C:\Users\DKU_DANO\Downloads\Full of eyes\306447253_2357062694431868_854527624026677327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714356"/>
            <a:ext cx="6143644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5142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2220</TotalTime>
  <Words>766</Words>
  <Application>Microsoft Office PowerPoint</Application>
  <PresentationFormat>Předvádění na obrazovce (4:3)</PresentationFormat>
  <Paragraphs>85</Paragraphs>
  <Slides>11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Motív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„Ak je niekto smädný  a verí vo mňa,  nech príde ku mne  a nech pije.  Ako hovorí Písmo,  z jeho vnútra potečú prúdy živej vody.“   (Jn 7, 37 - 38)</vt:lpstr>
      <vt:lpstr>...a verí  vo mňa...</vt:lpstr>
      <vt:lpstr>...nech  príde  ku mne...</vt:lpstr>
      <vt:lpstr>...a nech pije.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user</dc:creator>
  <cp:lastModifiedBy>DKU_DANO</cp:lastModifiedBy>
  <cp:revision>181</cp:revision>
  <dcterms:created xsi:type="dcterms:W3CDTF">2014-03-14T07:43:24Z</dcterms:created>
  <dcterms:modified xsi:type="dcterms:W3CDTF">2024-09-19T09:48:51Z</dcterms:modified>
</cp:coreProperties>
</file>