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3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214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60762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589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712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6249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802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4885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065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277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078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994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493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9000"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4CB27-175F-42C5-B609-D20AC8144F0D}" type="datetimeFigureOut">
              <a:rPr lang="sk-SK" smtClean="0"/>
              <a:t>4.12.24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5D328-6A4A-49FA-8D36-13026FCA02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790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3884" y="476672"/>
            <a:ext cx="7772400" cy="1470025"/>
          </a:xfrm>
        </p:spPr>
        <p:txBody>
          <a:bodyPr/>
          <a:lstStyle/>
          <a:p>
            <a:r>
              <a:rPr lang="sk-SK" b="1" dirty="0" smtClean="0"/>
              <a:t>EVANJELIUM PODĽA MATÚŠA</a:t>
            </a:r>
            <a:endParaRPr lang="sk-SK" b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844824"/>
            <a:ext cx="4039096" cy="34413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BlokTextu 2"/>
          <p:cNvSpPr txBox="1"/>
          <p:nvPr/>
        </p:nvSpPr>
        <p:spPr>
          <a:xfrm>
            <a:off x="2411760" y="5661248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/>
              <a:t>František </a:t>
            </a:r>
            <a:r>
              <a:rPr lang="sk-SK" sz="2400" dirty="0" err="1" smtClean="0"/>
              <a:t>Trstenský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49157158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smtClean="0"/>
              <a:t>Tri fázy tradície</a:t>
            </a:r>
            <a:endParaRPr lang="cs-CZ" b="1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sk-SK" sz="2800" dirty="0" smtClean="0"/>
              <a:t>1) </a:t>
            </a:r>
            <a:r>
              <a:rPr lang="sk-SK" sz="2800" b="1" dirty="0" smtClean="0"/>
              <a:t>Ježiš Nazaretský: jeho život, smrť a zmŕtvychvstanie; </a:t>
            </a:r>
          </a:p>
          <a:p>
            <a:pPr algn="just" eaLnBrk="1" hangingPunct="1">
              <a:buFontTx/>
              <a:buNone/>
            </a:pPr>
            <a:endParaRPr lang="sk-SK" sz="2800" b="1" dirty="0" smtClean="0"/>
          </a:p>
          <a:p>
            <a:pPr algn="just" eaLnBrk="1" hangingPunct="1">
              <a:buFontTx/>
              <a:buNone/>
            </a:pPr>
            <a:r>
              <a:rPr lang="sk-SK" sz="2800" b="1" dirty="0" smtClean="0"/>
              <a:t>2) Obce žijú evanjelium: prví kresťania ohlasujú, slávia liturgiu, učia, svedčia - mučeníctvo</a:t>
            </a:r>
          </a:p>
          <a:p>
            <a:pPr algn="just" eaLnBrk="1" hangingPunct="1">
              <a:buFontTx/>
              <a:buNone/>
            </a:pPr>
            <a:endParaRPr lang="sk-SK" sz="2800" b="1" dirty="0" smtClean="0"/>
          </a:p>
          <a:p>
            <a:pPr algn="just" eaLnBrk="1" hangingPunct="1">
              <a:buFontTx/>
              <a:buNone/>
            </a:pPr>
            <a:r>
              <a:rPr lang="sk-SK" sz="2800" b="1" dirty="0" smtClean="0"/>
              <a:t>3) Spísanie evanjelií: Marek (okolo 70 po Kr.); Lukáš a Matúš (80-90 po Kr.); Ján (95-100 po Kr.)</a:t>
            </a:r>
            <a:endParaRPr lang="cs-CZ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040243435"/>
      </p:ext>
    </p:extLst>
  </p:cSld>
  <p:clrMapOvr>
    <a:masterClrMapping/>
  </p:clrMapOvr>
  <p:transition xmlns:p14="http://schemas.microsoft.com/office/powerpoint/2010/main" spd="slow">
    <p:pull dir="l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Autor, doba a miesto vzniku, </a:t>
            </a:r>
            <a:r>
              <a:rPr lang="sk-SK" b="1" dirty="0" smtClean="0"/>
              <a:t>adresáti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i="1" dirty="0"/>
              <a:t>„Matúš zozbieral výroky v hebrejskom jazyku (dialekte) a každý vysvetlil, ako bol schopný.“</a:t>
            </a:r>
            <a:r>
              <a:rPr lang="sk-SK" dirty="0"/>
              <a:t> </a:t>
            </a:r>
            <a:endParaRPr lang="sk-SK" dirty="0" smtClean="0"/>
          </a:p>
          <a:p>
            <a:r>
              <a:rPr lang="sk-SK" dirty="0" err="1"/>
              <a:t>h</a:t>
            </a:r>
            <a:r>
              <a:rPr lang="sk-SK" dirty="0" err="1" smtClean="0"/>
              <a:t>ebr</a:t>
            </a:r>
            <a:r>
              <a:rPr lang="sk-SK" dirty="0" smtClean="0"/>
              <a:t>. Jazyk = židovský </a:t>
            </a:r>
            <a:r>
              <a:rPr lang="sk-SK" dirty="0"/>
              <a:t>spôsob </a:t>
            </a:r>
            <a:r>
              <a:rPr lang="sk-SK" dirty="0" smtClean="0"/>
              <a:t>myslenia</a:t>
            </a:r>
          </a:p>
          <a:p>
            <a:r>
              <a:rPr lang="sk-SK" dirty="0" smtClean="0"/>
              <a:t>Matúš = jeden z 12 apoštolov</a:t>
            </a:r>
          </a:p>
          <a:p>
            <a:r>
              <a:rPr lang="sk-SK" dirty="0"/>
              <a:t>Z</a:t>
            </a:r>
            <a:r>
              <a:rPr lang="sk-SK" dirty="0" smtClean="0"/>
              <a:t>ostavené </a:t>
            </a:r>
            <a:r>
              <a:rPr lang="sk-SK" dirty="0"/>
              <a:t>niekedy v 80. rokoch po </a:t>
            </a:r>
            <a:r>
              <a:rPr lang="sk-SK" dirty="0" smtClean="0"/>
              <a:t>Kr. V Palestíne alebo v Sýrii. </a:t>
            </a:r>
          </a:p>
          <a:p>
            <a:r>
              <a:rPr lang="sk-SK" dirty="0" smtClean="0"/>
              <a:t>Adresáti zo židovského prostredia, tzn. </a:t>
            </a:r>
            <a:r>
              <a:rPr lang="sk-SK" dirty="0" err="1"/>
              <a:t>ž</a:t>
            </a:r>
            <a:r>
              <a:rPr lang="sk-SK" dirty="0" err="1" smtClean="0"/>
              <a:t>idokresťania</a:t>
            </a:r>
            <a:r>
              <a:rPr lang="sk-SK" dirty="0" smtClean="0"/>
              <a:t>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264813"/>
      </p:ext>
    </p:extLst>
  </p:cSld>
  <p:clrMapOvr>
    <a:masterClrMapping/>
  </p:clrMapOvr>
  <p:transition xmlns:p14="http://schemas.microsoft.com/office/powerpoint/2010/main" spd="slow">
    <p:wedg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8522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sk-SK" b="1" dirty="0" smtClean="0"/>
              <a:t>Charakteristika I.</a:t>
            </a:r>
            <a:endParaRPr lang="cs-CZ" b="1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mtClean="0"/>
              <a:t>Matúš prevzal takmer celé Markovo evanjelium a rozšíril ho o detstvo. Vložil veľké Ježišove reči.</a:t>
            </a:r>
          </a:p>
          <a:p>
            <a:pPr eaLnBrk="1" hangingPunct="1">
              <a:lnSpc>
                <a:spcPct val="90000"/>
              </a:lnSpc>
            </a:pPr>
            <a:r>
              <a:rPr lang="sk-SK" smtClean="0"/>
              <a:t>Už v histórii detstva predstavuje Ježiša ako prisľúbeného židovského Mesiáša – neustále využíva „dôkaz Písma“.</a:t>
            </a:r>
          </a:p>
          <a:p>
            <a:pPr eaLnBrk="1" hangingPunct="1">
              <a:lnSpc>
                <a:spcPct val="90000"/>
              </a:lnSpc>
            </a:pPr>
            <a:r>
              <a:rPr lang="sk-SK" smtClean="0"/>
              <a:t>Ježiš priniesol nové chápanie Mojžišovho zákona: </a:t>
            </a:r>
            <a:r>
              <a:rPr lang="sk-SK" i="1" smtClean="0"/>
              <a:t>Počuli ste, že bolo povedané..., ale ja vám hovorím...“</a:t>
            </a:r>
            <a:endParaRPr lang="cs-CZ" smtClean="0"/>
          </a:p>
        </p:txBody>
      </p:sp>
    </p:spTree>
    <p:extLst>
      <p:ext uri="{BB962C8B-B14F-4D97-AF65-F5344CB8AC3E}">
        <p14:creationId xmlns:p14="http://schemas.microsoft.com/office/powerpoint/2010/main" val="2533259316"/>
      </p:ext>
    </p:extLst>
  </p:cSld>
  <p:clrMapOvr>
    <a:masterClrMapping/>
  </p:clrMapOvr>
  <p:transition xmlns:p14="http://schemas.microsoft.com/office/powerpoint/2010/main" spd="med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Charakteristika II.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sk-SK" dirty="0"/>
              <a:t>P</a:t>
            </a:r>
            <a:r>
              <a:rPr lang="sk-SK" dirty="0" smtClean="0"/>
              <a:t>ozitívny </a:t>
            </a:r>
            <a:r>
              <a:rPr lang="sk-SK" dirty="0"/>
              <a:t>pohľad na Mojžišov </a:t>
            </a:r>
            <a:r>
              <a:rPr lang="sk-SK" dirty="0" smtClean="0"/>
              <a:t>zákon.</a:t>
            </a:r>
          </a:p>
          <a:p>
            <a:r>
              <a:rPr lang="sk-SK" dirty="0"/>
              <a:t>P</a:t>
            </a:r>
            <a:r>
              <a:rPr lang="sk-SK" dirty="0" smtClean="0"/>
              <a:t>äť </a:t>
            </a:r>
            <a:r>
              <a:rPr lang="sk-SK" dirty="0"/>
              <a:t>veľkých Ježišových rečí: </a:t>
            </a:r>
            <a:endParaRPr lang="sk-SK" dirty="0" smtClean="0"/>
          </a:p>
          <a:p>
            <a:pPr lvl="1">
              <a:buFont typeface="Wingdings" pitchFamily="2" charset="2"/>
              <a:buChar char="v"/>
            </a:pPr>
            <a:r>
              <a:rPr lang="sk-SK" dirty="0"/>
              <a:t>	</a:t>
            </a:r>
            <a:r>
              <a:rPr lang="sk-SK" dirty="0" smtClean="0"/>
              <a:t>reč </a:t>
            </a:r>
            <a:r>
              <a:rPr lang="sk-SK" dirty="0"/>
              <a:t>na vrchu (</a:t>
            </a:r>
            <a:r>
              <a:rPr lang="sk-SK" dirty="0" err="1"/>
              <a:t>Mt</a:t>
            </a:r>
            <a:r>
              <a:rPr lang="sk-SK" dirty="0"/>
              <a:t> 5-7); </a:t>
            </a:r>
            <a:endParaRPr lang="sk-SK" dirty="0" smtClean="0"/>
          </a:p>
          <a:p>
            <a:pPr lvl="1">
              <a:buFont typeface="Wingdings" pitchFamily="2" charset="2"/>
              <a:buChar char="v"/>
            </a:pPr>
            <a:r>
              <a:rPr lang="sk-SK" dirty="0" smtClean="0"/>
              <a:t>misionárska </a:t>
            </a:r>
            <a:r>
              <a:rPr lang="sk-SK" dirty="0"/>
              <a:t>reč (</a:t>
            </a:r>
            <a:r>
              <a:rPr lang="sk-SK" dirty="0" err="1"/>
              <a:t>Mt</a:t>
            </a:r>
            <a:r>
              <a:rPr lang="sk-SK" dirty="0"/>
              <a:t> 10); </a:t>
            </a:r>
            <a:endParaRPr lang="sk-SK" dirty="0" smtClean="0"/>
          </a:p>
          <a:p>
            <a:pPr lvl="1">
              <a:buFont typeface="Wingdings" pitchFamily="2" charset="2"/>
              <a:buChar char="v"/>
            </a:pPr>
            <a:r>
              <a:rPr lang="sk-SK" dirty="0" smtClean="0"/>
              <a:t>reč </a:t>
            </a:r>
            <a:r>
              <a:rPr lang="sk-SK" dirty="0"/>
              <a:t>v podobenstvách (</a:t>
            </a:r>
            <a:r>
              <a:rPr lang="sk-SK" dirty="0" err="1"/>
              <a:t>Mt</a:t>
            </a:r>
            <a:r>
              <a:rPr lang="sk-SK" dirty="0"/>
              <a:t> 13); </a:t>
            </a:r>
            <a:endParaRPr lang="sk-SK" dirty="0" smtClean="0"/>
          </a:p>
          <a:p>
            <a:pPr lvl="1">
              <a:buFont typeface="Wingdings" pitchFamily="2" charset="2"/>
              <a:buChar char="v"/>
            </a:pPr>
            <a:r>
              <a:rPr lang="sk-SK" dirty="0" smtClean="0"/>
              <a:t>reč </a:t>
            </a:r>
            <a:r>
              <a:rPr lang="sk-SK" dirty="0"/>
              <a:t>o komunite (</a:t>
            </a:r>
            <a:r>
              <a:rPr lang="sk-SK" dirty="0" err="1"/>
              <a:t>Mt</a:t>
            </a:r>
            <a:r>
              <a:rPr lang="sk-SK" dirty="0"/>
              <a:t> 18); </a:t>
            </a:r>
            <a:endParaRPr lang="sk-SK" dirty="0" smtClean="0"/>
          </a:p>
          <a:p>
            <a:pPr lvl="1">
              <a:buFont typeface="Wingdings" pitchFamily="2" charset="2"/>
              <a:buChar char="v"/>
            </a:pPr>
            <a:r>
              <a:rPr lang="sk-SK" dirty="0" smtClean="0"/>
              <a:t>eschatologická </a:t>
            </a:r>
            <a:r>
              <a:rPr lang="sk-SK" dirty="0"/>
              <a:t>reč (</a:t>
            </a:r>
            <a:r>
              <a:rPr lang="sk-SK" dirty="0" err="1"/>
              <a:t>Mt</a:t>
            </a:r>
            <a:r>
              <a:rPr lang="sk-SK" dirty="0"/>
              <a:t> 24-25). </a:t>
            </a:r>
          </a:p>
          <a:p>
            <a:r>
              <a:rPr lang="sk-SK" dirty="0" smtClean="0"/>
              <a:t>Častý odkaz na Písmo = Kristus je naplnením SZ prisľúbení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0220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Posolstvo </a:t>
            </a:r>
            <a:r>
              <a:rPr lang="sk-SK" b="1" dirty="0" smtClean="0"/>
              <a:t>evanjelia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k-SK" dirty="0" smtClean="0"/>
              <a:t>V Ježišovi sa napĺňa Nebeské kráľovstvo.</a:t>
            </a:r>
          </a:p>
          <a:p>
            <a:pPr algn="just"/>
            <a:r>
              <a:rPr lang="sk-SK" dirty="0" smtClean="0"/>
              <a:t>Ježiš Kristus je Mesiáš a Boží Syn, čo je zvýraznené množstvo kristologických titulov: </a:t>
            </a:r>
            <a:r>
              <a:rPr lang="sk-SK" dirty="0"/>
              <a:t>Boží Syn, Abrahámov syn, Dávidov syn, Mesiáš, Syn človeka, </a:t>
            </a:r>
            <a:r>
              <a:rPr lang="sk-SK" dirty="0" smtClean="0"/>
              <a:t>Pán</a:t>
            </a:r>
          </a:p>
          <a:p>
            <a:pPr algn="just"/>
            <a:r>
              <a:rPr lang="sk-SK" dirty="0" smtClean="0"/>
              <a:t>Mt </a:t>
            </a:r>
            <a:r>
              <a:rPr lang="sk-SK" dirty="0" smtClean="0"/>
              <a:t>je jediný, </a:t>
            </a:r>
            <a:r>
              <a:rPr lang="sk-SK" dirty="0"/>
              <a:t>ktoré spomína grécky výraz </a:t>
            </a:r>
            <a:r>
              <a:rPr lang="sk-SK" i="1" dirty="0"/>
              <a:t>eklesia</a:t>
            </a:r>
            <a:r>
              <a:rPr lang="sk-SK" dirty="0"/>
              <a:t> </a:t>
            </a:r>
            <a:r>
              <a:rPr lang="sk-SK" i="1" dirty="0"/>
              <a:t>– cirkev</a:t>
            </a:r>
            <a:r>
              <a:rPr lang="sk-SK" dirty="0"/>
              <a:t> a to na dvoch miestach v Mt 16,18  a 18,17. Vo svetskej terminológii </a:t>
            </a:r>
            <a:r>
              <a:rPr lang="sk-SK" dirty="0" smtClean="0"/>
              <a:t>= svetské </a:t>
            </a:r>
            <a:r>
              <a:rPr lang="sk-SK" dirty="0"/>
              <a:t>zhromaždenie ľudí na verejnom mieste. Ide o kultúrne, právne alebo politické zhromaždenie. Pre Evanjelium podľa Matúša je </a:t>
            </a:r>
            <a:r>
              <a:rPr lang="sk-SK" i="1" dirty="0" err="1"/>
              <a:t>eklesia</a:t>
            </a:r>
            <a:r>
              <a:rPr lang="sk-SK" i="1" dirty="0"/>
              <a:t> </a:t>
            </a:r>
            <a:r>
              <a:rPr lang="sk-SK" dirty="0"/>
              <a:t>spoločenstvo ľudí, ktorí vyznávajú Krista a zhromažďujú sa v jeho mene.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4393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45224"/>
            <a:ext cx="8229600" cy="1143000"/>
          </a:xfrm>
        </p:spPr>
        <p:txBody>
          <a:bodyPr/>
          <a:lstStyle/>
          <a:p>
            <a:r>
              <a:rPr lang="sk-SK" b="1" dirty="0" smtClean="0"/>
              <a:t>Ďakujem za pozornosť !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43591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265</Words>
  <Application>Microsoft Macintosh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Motív Office</vt:lpstr>
      <vt:lpstr>EVANJELIUM PODĽA MATÚŠA</vt:lpstr>
      <vt:lpstr>Tri fázy tradície</vt:lpstr>
      <vt:lpstr>Autor, doba a miesto vzniku, adresáti</vt:lpstr>
      <vt:lpstr>Charakteristika I.</vt:lpstr>
      <vt:lpstr>Charakteristika II.</vt:lpstr>
      <vt:lpstr>Posolstvo evanjelia</vt:lpstr>
      <vt:lpstr>Ďakujem za pozornosť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EVANJELIUM PODĽA MATÚŠA</dc:title>
  <dc:creator>project</dc:creator>
  <cp:lastModifiedBy>Frantisek Trstensky</cp:lastModifiedBy>
  <cp:revision>6</cp:revision>
  <dcterms:created xsi:type="dcterms:W3CDTF">2012-11-05T16:36:54Z</dcterms:created>
  <dcterms:modified xsi:type="dcterms:W3CDTF">2024-12-04T18:37:25Z</dcterms:modified>
</cp:coreProperties>
</file>